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8" r:id="rId4"/>
    <p:sldId id="263" r:id="rId5"/>
    <p:sldId id="286" r:id="rId6"/>
    <p:sldId id="287" r:id="rId7"/>
    <p:sldId id="257" r:id="rId8"/>
    <p:sldId id="261" r:id="rId9"/>
    <p:sldId id="288" r:id="rId10"/>
    <p:sldId id="289" r:id="rId11"/>
    <p:sldId id="265" r:id="rId12"/>
    <p:sldId id="267" r:id="rId13"/>
    <p:sldId id="269" r:id="rId14"/>
    <p:sldId id="258" r:id="rId15"/>
    <p:sldId id="271" r:id="rId16"/>
    <p:sldId id="273" r:id="rId17"/>
    <p:sldId id="277" r:id="rId18"/>
    <p:sldId id="278" r:id="rId19"/>
    <p:sldId id="279" r:id="rId20"/>
    <p:sldId id="280" r:id="rId21"/>
    <p:sldId id="262" r:id="rId22"/>
    <p:sldId id="275" r:id="rId23"/>
    <p:sldId id="276" r:id="rId24"/>
    <p:sldId id="281" r:id="rId25"/>
    <p:sldId id="259" r:id="rId26"/>
    <p:sldId id="282" r:id="rId27"/>
    <p:sldId id="283" r:id="rId28"/>
    <p:sldId id="285" r:id="rId29"/>
    <p:sldId id="284" r:id="rId30"/>
    <p:sldId id="26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7" d="100"/>
          <a:sy n="87" d="100"/>
        </p:scale>
        <p:origin x="-1464" y="-1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4C5027B0-61FB-4431-9F11-39546BA3FD17}" type="datetimeFigureOut">
              <a:rPr lang="en-US" smtClean="0"/>
              <a:t>2/19/2013</a:t>
            </a:fld>
            <a:endParaRPr lang="en-US"/>
          </a:p>
        </p:txBody>
      </p:sp>
      <p:sp>
        <p:nvSpPr>
          <p:cNvPr id="16" name="Slide Number Placeholder 15"/>
          <p:cNvSpPr>
            <a:spLocks noGrp="1"/>
          </p:cNvSpPr>
          <p:nvPr>
            <p:ph type="sldNum" sz="quarter" idx="11"/>
          </p:nvPr>
        </p:nvSpPr>
        <p:spPr/>
        <p:txBody>
          <a:bodyPr/>
          <a:lstStyle/>
          <a:p>
            <a:fld id="{0ADE694B-FE83-4CC8-87B6-4CD37AC6DA2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027B0-61FB-4431-9F11-39546BA3FD17}" type="datetimeFigureOut">
              <a:rPr lang="en-US" smtClean="0"/>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E694B-FE83-4CC8-87B6-4CD37AC6DA2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5027B0-61FB-4431-9F11-39546BA3FD17}" type="datetimeFigureOut">
              <a:rPr lang="en-US" smtClean="0"/>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E694B-FE83-4CC8-87B6-4CD37AC6DA2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0838"/>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98500" y="1665288"/>
            <a:ext cx="3810000" cy="4114800"/>
          </a:xfrm>
        </p:spPr>
        <p:txBody>
          <a:bodyPr/>
          <a:lstStyle/>
          <a:p>
            <a:pPr lvl="0"/>
            <a:endParaRPr lang="en-US" noProof="0" smtClean="0"/>
          </a:p>
        </p:txBody>
      </p:sp>
      <p:sp>
        <p:nvSpPr>
          <p:cNvPr id="4" name="Text Placeholder 3"/>
          <p:cNvSpPr>
            <a:spLocks noGrp="1"/>
          </p:cNvSpPr>
          <p:nvPr>
            <p:ph type="body" sz="half" idx="2"/>
          </p:nvPr>
        </p:nvSpPr>
        <p:spPr>
          <a:xfrm>
            <a:off x="4660900" y="16652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6D039D11-0B43-4A04-90BE-262A92B4CD60}" type="slidenum">
              <a:rPr lang="en-US"/>
              <a:pPr>
                <a:defRPr/>
              </a:pPr>
              <a:t>‹#›</a:t>
            </a:fld>
            <a:endParaRPr lang="en-US"/>
          </a:p>
        </p:txBody>
      </p:sp>
    </p:spTree>
    <p:extLst>
      <p:ext uri="{BB962C8B-B14F-4D97-AF65-F5344CB8AC3E}">
        <p14:creationId xmlns:p14="http://schemas.microsoft.com/office/powerpoint/2010/main" val="2254234641"/>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5083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98500" y="16652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60900" y="1665288"/>
            <a:ext cx="3810000" cy="4114800"/>
          </a:xfrm>
        </p:spPr>
        <p:txBody>
          <a:bodyPr/>
          <a:lstStyle/>
          <a:p>
            <a:pPr lvl="0"/>
            <a:endParaRPr lang="en-US" noProof="0" smtClean="0"/>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FA68006C-B019-48F9-885B-38BF64846DB7}" type="slidenum">
              <a:rPr lang="en-US"/>
              <a:pPr>
                <a:defRPr/>
              </a:pPr>
              <a:t>‹#›</a:t>
            </a:fld>
            <a:endParaRPr lang="en-US"/>
          </a:p>
        </p:txBody>
      </p:sp>
    </p:spTree>
    <p:extLst>
      <p:ext uri="{BB962C8B-B14F-4D97-AF65-F5344CB8AC3E}">
        <p14:creationId xmlns:p14="http://schemas.microsoft.com/office/powerpoint/2010/main" val="4269234554"/>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0838"/>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6652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60900" y="16652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9D435125-ACAD-4127-ACE9-A4720C047A41}" type="slidenum">
              <a:rPr lang="en-US"/>
              <a:pPr>
                <a:defRPr/>
              </a:pPr>
              <a:t>‹#›</a:t>
            </a:fld>
            <a:endParaRPr lang="en-US"/>
          </a:p>
        </p:txBody>
      </p:sp>
    </p:spTree>
    <p:extLst>
      <p:ext uri="{BB962C8B-B14F-4D97-AF65-F5344CB8AC3E}">
        <p14:creationId xmlns:p14="http://schemas.microsoft.com/office/powerpoint/2010/main" val="2213042519"/>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4C5027B0-61FB-4431-9F11-39546BA3FD17}" type="datetimeFigureOut">
              <a:rPr lang="en-US" smtClean="0"/>
              <a:t>2/19/2013</a:t>
            </a:fld>
            <a:endParaRPr lang="en-US"/>
          </a:p>
        </p:txBody>
      </p:sp>
      <p:sp>
        <p:nvSpPr>
          <p:cNvPr id="15" name="Slide Number Placeholder 14"/>
          <p:cNvSpPr>
            <a:spLocks noGrp="1"/>
          </p:cNvSpPr>
          <p:nvPr>
            <p:ph type="sldNum" sz="quarter" idx="11"/>
          </p:nvPr>
        </p:nvSpPr>
        <p:spPr/>
        <p:txBody>
          <a:bodyPr/>
          <a:lstStyle/>
          <a:p>
            <a:fld id="{0ADE694B-FE83-4CC8-87B6-4CD37AC6DA2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4C5027B0-61FB-4431-9F11-39546BA3FD17}" type="datetimeFigureOut">
              <a:rPr lang="en-US" smtClean="0"/>
              <a:t>2/19/2013</a:t>
            </a:fld>
            <a:endParaRPr lang="en-US"/>
          </a:p>
        </p:txBody>
      </p:sp>
      <p:sp>
        <p:nvSpPr>
          <p:cNvPr id="13" name="Slide Number Placeholder 12"/>
          <p:cNvSpPr>
            <a:spLocks noGrp="1"/>
          </p:cNvSpPr>
          <p:nvPr>
            <p:ph type="sldNum" sz="quarter" idx="11"/>
          </p:nvPr>
        </p:nvSpPr>
        <p:spPr/>
        <p:txBody>
          <a:bodyPr/>
          <a:lstStyle/>
          <a:p>
            <a:fld id="{0ADE694B-FE83-4CC8-87B6-4CD37AC6DA2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C5027B0-61FB-4431-9F11-39546BA3FD17}" type="datetimeFigureOut">
              <a:rPr lang="en-US" smtClean="0"/>
              <a:t>2/19/2013</a:t>
            </a:fld>
            <a:endParaRPr lang="en-US"/>
          </a:p>
        </p:txBody>
      </p:sp>
      <p:sp>
        <p:nvSpPr>
          <p:cNvPr id="9" name="Slide Number Placeholder 8"/>
          <p:cNvSpPr>
            <a:spLocks noGrp="1"/>
          </p:cNvSpPr>
          <p:nvPr>
            <p:ph type="sldNum" sz="quarter" idx="11"/>
          </p:nvPr>
        </p:nvSpPr>
        <p:spPr/>
        <p:txBody>
          <a:bodyPr/>
          <a:lstStyle/>
          <a:p>
            <a:fld id="{0ADE694B-FE83-4CC8-87B6-4CD37AC6DA2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4C5027B0-61FB-4431-9F11-39546BA3FD17}" type="datetimeFigureOut">
              <a:rPr lang="en-US" smtClean="0"/>
              <a:t>2/19/2013</a:t>
            </a:fld>
            <a:endParaRPr lang="en-US"/>
          </a:p>
        </p:txBody>
      </p:sp>
      <p:sp>
        <p:nvSpPr>
          <p:cNvPr id="15" name="Slide Number Placeholder 14"/>
          <p:cNvSpPr>
            <a:spLocks noGrp="1"/>
          </p:cNvSpPr>
          <p:nvPr>
            <p:ph type="sldNum" sz="quarter" idx="11"/>
          </p:nvPr>
        </p:nvSpPr>
        <p:spPr/>
        <p:txBody>
          <a:bodyPr/>
          <a:lstStyle/>
          <a:p>
            <a:fld id="{0ADE694B-FE83-4CC8-87B6-4CD37AC6DA2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4C5027B0-61FB-4431-9F11-39546BA3FD17}" type="datetimeFigureOut">
              <a:rPr lang="en-US" smtClean="0"/>
              <a:t>2/19/2013</a:t>
            </a:fld>
            <a:endParaRPr lang="en-US"/>
          </a:p>
        </p:txBody>
      </p:sp>
      <p:sp>
        <p:nvSpPr>
          <p:cNvPr id="8" name="Slide Number Placeholder 7"/>
          <p:cNvSpPr>
            <a:spLocks noGrp="1"/>
          </p:cNvSpPr>
          <p:nvPr>
            <p:ph type="sldNum" sz="quarter" idx="11"/>
          </p:nvPr>
        </p:nvSpPr>
        <p:spPr/>
        <p:txBody>
          <a:bodyPr/>
          <a:lstStyle/>
          <a:p>
            <a:fld id="{0ADE694B-FE83-4CC8-87B6-4CD37AC6DA2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C5027B0-61FB-4431-9F11-39546BA3FD17}" type="datetimeFigureOut">
              <a:rPr lang="en-US" smtClean="0"/>
              <a:t>2/19/2013</a:t>
            </a:fld>
            <a:endParaRPr lang="en-US"/>
          </a:p>
        </p:txBody>
      </p:sp>
      <p:sp>
        <p:nvSpPr>
          <p:cNvPr id="6" name="Slide Number Placeholder 5"/>
          <p:cNvSpPr>
            <a:spLocks noGrp="1"/>
          </p:cNvSpPr>
          <p:nvPr>
            <p:ph type="sldNum" sz="quarter" idx="11"/>
          </p:nvPr>
        </p:nvSpPr>
        <p:spPr/>
        <p:txBody>
          <a:bodyPr/>
          <a:lstStyle/>
          <a:p>
            <a:fld id="{0ADE694B-FE83-4CC8-87B6-4CD37AC6DA28}"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4C5027B0-61FB-4431-9F11-39546BA3FD17}" type="datetimeFigureOut">
              <a:rPr lang="en-US" smtClean="0"/>
              <a:t>2/19/2013</a:t>
            </a:fld>
            <a:endParaRPr lang="en-US"/>
          </a:p>
        </p:txBody>
      </p:sp>
      <p:sp>
        <p:nvSpPr>
          <p:cNvPr id="16" name="Slide Number Placeholder 15"/>
          <p:cNvSpPr>
            <a:spLocks noGrp="1"/>
          </p:cNvSpPr>
          <p:nvPr>
            <p:ph type="sldNum" sz="quarter" idx="11"/>
          </p:nvPr>
        </p:nvSpPr>
        <p:spPr/>
        <p:txBody>
          <a:bodyPr/>
          <a:lstStyle/>
          <a:p>
            <a:fld id="{0ADE694B-FE83-4CC8-87B6-4CD37AC6DA2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4C5027B0-61FB-4431-9F11-39546BA3FD17}" type="datetimeFigureOut">
              <a:rPr lang="en-US" smtClean="0"/>
              <a:t>2/19/2013</a:t>
            </a:fld>
            <a:endParaRPr lang="en-US"/>
          </a:p>
        </p:txBody>
      </p:sp>
      <p:sp>
        <p:nvSpPr>
          <p:cNvPr id="14" name="Slide Number Placeholder 13"/>
          <p:cNvSpPr>
            <a:spLocks noGrp="1"/>
          </p:cNvSpPr>
          <p:nvPr>
            <p:ph type="sldNum" sz="quarter" idx="11"/>
          </p:nvPr>
        </p:nvSpPr>
        <p:spPr/>
        <p:txBody>
          <a:bodyPr/>
          <a:lstStyle/>
          <a:p>
            <a:fld id="{0ADE694B-FE83-4CC8-87B6-4CD37AC6DA28}"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4C5027B0-61FB-4431-9F11-39546BA3FD17}" type="datetimeFigureOut">
              <a:rPr lang="en-US" smtClean="0"/>
              <a:t>2/19/2013</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0ADE694B-FE83-4CC8-87B6-4CD37AC6DA2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NG-wA9U9dwQ" TargetMode="External"/><Relationship Id="rId2" Type="http://schemas.openxmlformats.org/officeDocument/2006/relationships/hyperlink" Target="http://www.youtube.com/watch?v=943TJbg36T4"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youtube.com/watch?v=8mNzkBKUEZ8"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youtube.com/watch?v=13ZXNSZp1Rs"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hyifbSJsOA0" TargetMode="External"/><Relationship Id="rId2" Type="http://schemas.openxmlformats.org/officeDocument/2006/relationships/hyperlink" Target="http://www.youtube.com/watch?v=ytFP40e7sRw" TargetMode="Externa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youtube.com/watch?v=wdlnSQ36uxE"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3FyQnEDt7e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90600"/>
            <a:ext cx="7543800" cy="2152650"/>
          </a:xfrm>
        </p:spPr>
        <p:txBody>
          <a:bodyPr/>
          <a:lstStyle/>
          <a:p>
            <a:pPr algn="ctr"/>
            <a:r>
              <a:rPr lang="en-US" sz="4000" dirty="0" smtClean="0"/>
              <a:t>The Restoration and Enlightenment</a:t>
            </a:r>
            <a:endParaRPr lang="en-US" sz="4000" dirty="0"/>
          </a:p>
        </p:txBody>
      </p:sp>
      <p:sp>
        <p:nvSpPr>
          <p:cNvPr id="3" name="Subtitle 2"/>
          <p:cNvSpPr>
            <a:spLocks noGrp="1"/>
          </p:cNvSpPr>
          <p:nvPr>
            <p:ph type="subTitle" idx="1"/>
          </p:nvPr>
        </p:nvSpPr>
        <p:spPr>
          <a:xfrm>
            <a:off x="1219200" y="4191000"/>
            <a:ext cx="6400800" cy="685800"/>
          </a:xfrm>
        </p:spPr>
        <p:txBody>
          <a:bodyPr/>
          <a:lstStyle/>
          <a:p>
            <a:pPr algn="ctr"/>
            <a:r>
              <a:rPr lang="en-US" dirty="0" smtClean="0"/>
              <a:t>1660 - 1798</a:t>
            </a:r>
            <a:endParaRPr lang="en-US" dirty="0"/>
          </a:p>
        </p:txBody>
      </p:sp>
    </p:spTree>
    <p:extLst>
      <p:ext uri="{BB962C8B-B14F-4D97-AF65-F5344CB8AC3E}">
        <p14:creationId xmlns:p14="http://schemas.microsoft.com/office/powerpoint/2010/main" val="2513084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Restoration Society</a:t>
            </a:r>
          </a:p>
        </p:txBody>
      </p:sp>
      <p:sp>
        <p:nvSpPr>
          <p:cNvPr id="7171" name="Rectangle 3"/>
          <p:cNvSpPr>
            <a:spLocks noGrp="1" noChangeArrowheads="1"/>
          </p:cNvSpPr>
          <p:nvPr>
            <p:ph type="body" sz="half" idx="1"/>
          </p:nvPr>
        </p:nvSpPr>
        <p:spPr/>
        <p:txBody>
          <a:bodyPr>
            <a:normAutofit lnSpcReduction="10000"/>
          </a:bodyPr>
          <a:lstStyle/>
          <a:p>
            <a:pPr eaLnBrk="1" hangingPunct="1">
              <a:lnSpc>
                <a:spcPct val="90000"/>
              </a:lnSpc>
            </a:pPr>
            <a:r>
              <a:rPr lang="en-GB" sz="2000" smtClean="0">
                <a:cs typeface="Times New Roman" pitchFamily="48" charset="0"/>
              </a:rPr>
              <a:t>There’s a huge gap between the wealthy and the poor.</a:t>
            </a:r>
          </a:p>
          <a:p>
            <a:pPr eaLnBrk="1" hangingPunct="1">
              <a:lnSpc>
                <a:spcPct val="90000"/>
              </a:lnSpc>
            </a:pPr>
            <a:r>
              <a:rPr lang="en-GB" sz="2000" smtClean="0">
                <a:cs typeface="Times New Roman" pitchFamily="48" charset="0"/>
              </a:rPr>
              <a:t>The wealthy waste money while London children and the impoverished die of poor nutrition and health.</a:t>
            </a:r>
          </a:p>
          <a:p>
            <a:pPr eaLnBrk="1" hangingPunct="1">
              <a:lnSpc>
                <a:spcPct val="90000"/>
              </a:lnSpc>
            </a:pPr>
            <a:r>
              <a:rPr lang="en-GB" sz="2000" b="1" smtClean="0">
                <a:cs typeface="Times New Roman" pitchFamily="48" charset="0"/>
              </a:rPr>
              <a:t>Samuel Pepys’</a:t>
            </a:r>
            <a:r>
              <a:rPr lang="en-GB" sz="2000" smtClean="0">
                <a:cs typeface="Times New Roman" pitchFamily="48" charset="0"/>
              </a:rPr>
              <a:t> secret diary allows historians a means to experience the inequities and peculiarities of Restoration England. </a:t>
            </a:r>
            <a:r>
              <a:rPr lang="en-GB" sz="2000" b="1" smtClean="0">
                <a:cs typeface="Times New Roman" pitchFamily="48" charset="0"/>
              </a:rPr>
              <a:t>Daniel DeFoe’s</a:t>
            </a:r>
            <a:r>
              <a:rPr lang="en-GB" sz="2000" smtClean="0">
                <a:cs typeface="Times New Roman" pitchFamily="48" charset="0"/>
              </a:rPr>
              <a:t> </a:t>
            </a:r>
            <a:r>
              <a:rPr lang="en-GB" sz="2000" i="1" smtClean="0">
                <a:cs typeface="Times New Roman" pitchFamily="48" charset="0"/>
              </a:rPr>
              <a:t>Journal of a Plague Year </a:t>
            </a:r>
            <a:r>
              <a:rPr lang="en-GB" sz="2000" smtClean="0">
                <a:cs typeface="Times New Roman" pitchFamily="48" charset="0"/>
              </a:rPr>
              <a:t>documents the year 1665, which brought mass destruction to England.</a:t>
            </a:r>
            <a:endParaRPr lang="en-US" sz="2000" smtClean="0">
              <a:cs typeface="Times New Roman" pitchFamily="48" charset="0"/>
            </a:endParaRPr>
          </a:p>
        </p:txBody>
      </p:sp>
      <p:pic>
        <p:nvPicPr>
          <p:cNvPr id="7172" name="Picture 5" descr="C:\WINDOWS\Application Data\Microsoft\Media Catalog\restor09.jpe"/>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81600" y="2559050"/>
            <a:ext cx="3810000" cy="2578100"/>
          </a:xfrm>
        </p:spPr>
      </p:pic>
    </p:spTree>
    <p:extLst>
      <p:ext uri="{BB962C8B-B14F-4D97-AF65-F5344CB8AC3E}">
        <p14:creationId xmlns:p14="http://schemas.microsoft.com/office/powerpoint/2010/main" val="1636834387"/>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00200"/>
            <a:ext cx="8229600" cy="4525963"/>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609600" indent="-609600"/>
            <a:r>
              <a:rPr lang="en-US" sz="2800" dirty="0" smtClean="0"/>
              <a:t>Plague (killed 70,000 people)</a:t>
            </a:r>
          </a:p>
          <a:p>
            <a:pPr marL="0" indent="0">
              <a:buNone/>
            </a:pPr>
            <a:endParaRPr lang="en-US" sz="2800" dirty="0" smtClean="0"/>
          </a:p>
          <a:p>
            <a:pPr marL="609600" indent="-609600"/>
            <a:r>
              <a:rPr lang="en-US" sz="2800" dirty="0" smtClean="0"/>
              <a:t>Great Fire (half of all homes in London were destroyed) </a:t>
            </a:r>
          </a:p>
          <a:p>
            <a:pPr marL="609600" indent="-609600"/>
            <a:endParaRPr lang="en-US" sz="2800" dirty="0">
              <a:hlinkClick r:id="rId2"/>
            </a:endParaRPr>
          </a:p>
          <a:p>
            <a:pPr marL="0" indent="0">
              <a:buNone/>
            </a:pPr>
            <a:r>
              <a:rPr lang="en-US" sz="2800" dirty="0" smtClean="0">
                <a:hlinkClick r:id="rId2"/>
              </a:rPr>
              <a:t>HH - The Plague and the Great Fire of London</a:t>
            </a:r>
            <a:endParaRPr lang="en-US" sz="2800" dirty="0" smtClean="0"/>
          </a:p>
          <a:p>
            <a:pPr marL="0" indent="0">
              <a:buNone/>
            </a:pPr>
            <a:r>
              <a:rPr lang="en-US" sz="2800" dirty="0" smtClean="0">
                <a:hlinkClick r:id="rId3"/>
              </a:rPr>
              <a:t>The Great Fire of London - animated with Legos</a:t>
            </a:r>
            <a:endParaRPr lang="en-US" sz="2800" dirty="0" smtClean="0"/>
          </a:p>
        </p:txBody>
      </p:sp>
      <p:sp>
        <p:nvSpPr>
          <p:cNvPr id="3" name="TextBox 2"/>
          <p:cNvSpPr txBox="1"/>
          <p:nvPr/>
        </p:nvSpPr>
        <p:spPr>
          <a:xfrm>
            <a:off x="609600" y="685800"/>
            <a:ext cx="6705600" cy="584775"/>
          </a:xfrm>
          <a:prstGeom prst="rect">
            <a:avLst/>
          </a:prstGeom>
          <a:noFill/>
        </p:spPr>
        <p:txBody>
          <a:bodyPr wrap="square" rtlCol="0">
            <a:spAutoFit/>
          </a:bodyPr>
          <a:lstStyle/>
          <a:p>
            <a:r>
              <a:rPr lang="en-US" sz="3200" dirty="0" smtClean="0"/>
              <a:t>Disasters after the Restoration</a:t>
            </a:r>
            <a:endParaRPr lang="en-US" sz="3200" dirty="0"/>
          </a:p>
        </p:txBody>
      </p:sp>
    </p:spTree>
    <p:extLst>
      <p:ext uri="{BB962C8B-B14F-4D97-AF65-F5344CB8AC3E}">
        <p14:creationId xmlns:p14="http://schemas.microsoft.com/office/powerpoint/2010/main" val="3890259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44071" y="1178152"/>
            <a:ext cx="3810000" cy="4286250"/>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r>
              <a:rPr lang="en-US" sz="2800" dirty="0" smtClean="0"/>
              <a:t>Theatre patents</a:t>
            </a:r>
          </a:p>
          <a:p>
            <a:r>
              <a:rPr lang="en-US" sz="2800" dirty="0" smtClean="0"/>
              <a:t>Court circle</a:t>
            </a:r>
          </a:p>
          <a:p>
            <a:r>
              <a:rPr lang="en-US" sz="2800" dirty="0" smtClean="0"/>
              <a:t>No heirs</a:t>
            </a:r>
          </a:p>
          <a:p>
            <a:r>
              <a:rPr lang="en-US" sz="2800" dirty="0" smtClean="0"/>
              <a:t>Numerous mistresses</a:t>
            </a:r>
          </a:p>
          <a:p>
            <a:r>
              <a:rPr lang="en-US" sz="2800" dirty="0" smtClean="0"/>
              <a:t>Succession crisis</a:t>
            </a:r>
          </a:p>
          <a:p>
            <a:r>
              <a:rPr lang="en-US" sz="2800" dirty="0" smtClean="0"/>
              <a:t>Founder of the Royal Society</a:t>
            </a:r>
          </a:p>
          <a:p>
            <a:r>
              <a:rPr lang="en-US" sz="2800" dirty="0" smtClean="0"/>
              <a:t>Patron of the arts</a:t>
            </a:r>
          </a:p>
          <a:p>
            <a:r>
              <a:rPr lang="en-US" sz="2800" dirty="0" smtClean="0">
                <a:hlinkClick r:id="rId2"/>
              </a:rPr>
              <a:t>HH - Charles II:  King of Bling</a:t>
            </a:r>
            <a:endParaRPr lang="en-US" sz="28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571" y="2133600"/>
            <a:ext cx="3530600"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a:xfrm>
            <a:off x="685800" y="350838"/>
            <a:ext cx="7772400" cy="11430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Charles II (1660-1685)</a:t>
            </a:r>
            <a:endParaRPr lang="en-US" dirty="0" smtClean="0"/>
          </a:p>
        </p:txBody>
      </p:sp>
    </p:spTree>
    <p:extLst>
      <p:ext uri="{BB962C8B-B14F-4D97-AF65-F5344CB8AC3E}">
        <p14:creationId xmlns:p14="http://schemas.microsoft.com/office/powerpoint/2010/main" val="3147767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James II (1685-1688)</a:t>
            </a:r>
          </a:p>
        </p:txBody>
      </p:sp>
      <p:sp>
        <p:nvSpPr>
          <p:cNvPr id="10243" name="Rectangle 4"/>
          <p:cNvSpPr>
            <a:spLocks noGrp="1" noChangeArrowheads="1"/>
          </p:cNvSpPr>
          <p:nvPr>
            <p:ph type="body" sz="half" idx="2"/>
          </p:nvPr>
        </p:nvSpPr>
        <p:spPr/>
        <p:txBody>
          <a:bodyPr/>
          <a:lstStyle/>
          <a:p>
            <a:pPr eaLnBrk="1" hangingPunct="1"/>
            <a:r>
              <a:rPr lang="en-US" sz="2800" dirty="0" smtClean="0"/>
              <a:t>Zealous Catholic</a:t>
            </a:r>
          </a:p>
          <a:p>
            <a:pPr eaLnBrk="1" hangingPunct="1"/>
            <a:r>
              <a:rPr lang="en-US" sz="2800" dirty="0" smtClean="0"/>
              <a:t>Forced to flee</a:t>
            </a:r>
          </a:p>
          <a:p>
            <a:pPr eaLnBrk="1" hangingPunct="1"/>
            <a:r>
              <a:rPr lang="en-US" sz="2800" dirty="0" err="1" smtClean="0"/>
              <a:t>Jacobite</a:t>
            </a:r>
            <a:r>
              <a:rPr lang="en-US" sz="2800" dirty="0" smtClean="0"/>
              <a:t> descendants:  the Pretender, the Young Pretender (“Bonnie Prince Charlie”—1745</a:t>
            </a:r>
            <a:r>
              <a:rPr lang="en-US" sz="2800" dirty="0" smtClean="0"/>
              <a:t>)</a:t>
            </a:r>
          </a:p>
          <a:p>
            <a:pPr marL="18288" indent="0" eaLnBrk="1" hangingPunct="1">
              <a:buNone/>
            </a:pPr>
            <a:r>
              <a:rPr lang="en-US" sz="2800" dirty="0" smtClean="0">
                <a:hlinkClick r:id="rId2"/>
              </a:rPr>
              <a:t>James II</a:t>
            </a:r>
            <a:endParaRPr lang="en-US" sz="2800" dirty="0" smtClean="0"/>
          </a:p>
        </p:txBody>
      </p:sp>
      <p:pic>
        <p:nvPicPr>
          <p:cNvPr id="10244" name="Picture 6" descr="James2a"/>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98500" y="1746250"/>
            <a:ext cx="3810000" cy="3952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1188734"/>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676400"/>
            <a:ext cx="6096000" cy="4648199"/>
          </a:xfrm>
        </p:spPr>
        <p:txBody>
          <a:bodyPr>
            <a:noAutofit/>
          </a:bodyPr>
          <a:lstStyle/>
          <a:p>
            <a:pPr marL="18288" indent="0">
              <a:buNone/>
            </a:pPr>
            <a:r>
              <a:rPr lang="en-US" sz="2800" dirty="0"/>
              <a:t>Parliament asked Mary (Protestant Daughter of James II from his first marriage) to rule jointly with her husband William of Orange.  They arrived in England prepared to fight for the throne, but James II stepped down and fled.  </a:t>
            </a:r>
            <a:r>
              <a:rPr lang="en-US" sz="2800" u="sng" dirty="0"/>
              <a:t>No blood was shed</a:t>
            </a:r>
            <a:r>
              <a:rPr lang="en-US" sz="2800" dirty="0"/>
              <a:t> during this revolution</a:t>
            </a:r>
          </a:p>
        </p:txBody>
      </p:sp>
      <p:sp>
        <p:nvSpPr>
          <p:cNvPr id="4" name="Rectangle 2"/>
          <p:cNvSpPr>
            <a:spLocks noGrp="1" noChangeArrowheads="1"/>
          </p:cNvSpPr>
          <p:nvPr>
            <p:ph type="title"/>
          </p:nvPr>
        </p:nvSpPr>
        <p:spPr>
          <a:xfrm>
            <a:off x="990600" y="533400"/>
            <a:ext cx="7543800" cy="914400"/>
          </a:xfrm>
        </p:spPr>
        <p:txBody>
          <a:bodyPr/>
          <a:lstStyle/>
          <a:p>
            <a:pPr eaLnBrk="1" hangingPunct="1"/>
            <a:r>
              <a:rPr lang="en-US" sz="3200" b="1" i="1" dirty="0" smtClean="0"/>
              <a:t>The Glorious Revolution</a:t>
            </a:r>
            <a:endParaRPr lang="en-US" sz="4000" dirty="0" smtClean="0"/>
          </a:p>
        </p:txBody>
      </p:sp>
    </p:spTree>
    <p:extLst>
      <p:ext uri="{BB962C8B-B14F-4D97-AF65-F5344CB8AC3E}">
        <p14:creationId xmlns:p14="http://schemas.microsoft.com/office/powerpoint/2010/main" val="3547530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William III &amp; Mary II (1689-1702)</a:t>
            </a:r>
          </a:p>
        </p:txBody>
      </p:sp>
      <p:sp>
        <p:nvSpPr>
          <p:cNvPr id="11267" name="Rectangle 3"/>
          <p:cNvSpPr>
            <a:spLocks noGrp="1" noChangeArrowheads="1"/>
          </p:cNvSpPr>
          <p:nvPr>
            <p:ph type="body" sz="half" idx="1"/>
          </p:nvPr>
        </p:nvSpPr>
        <p:spPr/>
        <p:txBody>
          <a:bodyPr>
            <a:normAutofit lnSpcReduction="10000"/>
          </a:bodyPr>
          <a:lstStyle/>
          <a:p>
            <a:pPr eaLnBrk="1" hangingPunct="1">
              <a:lnSpc>
                <a:spcPct val="90000"/>
              </a:lnSpc>
            </a:pPr>
            <a:r>
              <a:rPr lang="en-US" sz="2400" smtClean="0"/>
              <a:t>First and only joint monarchs</a:t>
            </a:r>
          </a:p>
          <a:p>
            <a:pPr eaLnBrk="1" hangingPunct="1">
              <a:lnSpc>
                <a:spcPct val="90000"/>
              </a:lnSpc>
            </a:pPr>
            <a:r>
              <a:rPr lang="en-US" sz="2400" smtClean="0"/>
              <a:t>Mary:  daughter of James II; died in 1694</a:t>
            </a:r>
          </a:p>
          <a:p>
            <a:pPr eaLnBrk="1" hangingPunct="1">
              <a:lnSpc>
                <a:spcPct val="90000"/>
              </a:lnSpc>
            </a:pPr>
            <a:r>
              <a:rPr lang="en-US" sz="2400" smtClean="0"/>
              <a:t>William:  Dutch descendant of Charles I through daughter, Louisa (Charles and James’s sister)</a:t>
            </a:r>
          </a:p>
          <a:p>
            <a:pPr eaLnBrk="1" hangingPunct="1">
              <a:lnSpc>
                <a:spcPct val="90000"/>
              </a:lnSpc>
            </a:pPr>
            <a:r>
              <a:rPr lang="en-US" sz="2400" smtClean="0"/>
              <a:t>William reigns alone until 1702</a:t>
            </a:r>
          </a:p>
          <a:p>
            <a:pPr eaLnBrk="1" hangingPunct="1">
              <a:lnSpc>
                <a:spcPct val="90000"/>
              </a:lnSpc>
            </a:pPr>
            <a:r>
              <a:rPr lang="en-US" sz="2400" smtClean="0"/>
              <a:t>Wars with the French</a:t>
            </a:r>
          </a:p>
        </p:txBody>
      </p:sp>
      <p:pic>
        <p:nvPicPr>
          <p:cNvPr id="11268" name="Picture 6" descr="wm3&amp;marya"/>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022850" y="1665288"/>
            <a:ext cx="30861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79539385"/>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Queen Anne (1702-1714)</a:t>
            </a:r>
          </a:p>
        </p:txBody>
      </p:sp>
      <p:sp>
        <p:nvSpPr>
          <p:cNvPr id="13315" name="Rectangle 3"/>
          <p:cNvSpPr>
            <a:spLocks noGrp="1" noChangeArrowheads="1"/>
          </p:cNvSpPr>
          <p:nvPr>
            <p:ph type="body" sz="half" idx="1"/>
          </p:nvPr>
        </p:nvSpPr>
        <p:spPr/>
        <p:txBody>
          <a:bodyPr/>
          <a:lstStyle/>
          <a:p>
            <a:pPr eaLnBrk="1" hangingPunct="1"/>
            <a:r>
              <a:rPr lang="en-US" sz="2800" smtClean="0"/>
              <a:t>Little interest in the theatre or poetry</a:t>
            </a:r>
          </a:p>
          <a:p>
            <a:pPr eaLnBrk="1" hangingPunct="1"/>
            <a:r>
              <a:rPr lang="en-US" sz="2800" smtClean="0"/>
              <a:t>A builder of churches</a:t>
            </a:r>
          </a:p>
          <a:p>
            <a:pPr eaLnBrk="1" hangingPunct="1"/>
            <a:r>
              <a:rPr lang="en-US" sz="2800" smtClean="0"/>
              <a:t>17 pregnancies, 5 children, but none lived to adulthood</a:t>
            </a:r>
          </a:p>
        </p:txBody>
      </p:sp>
      <p:pic>
        <p:nvPicPr>
          <p:cNvPr id="13316" name="Picture 6" descr="anne"/>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l="2914" t="1450" r="4349" b="5798"/>
          <a:stretch>
            <a:fillRect/>
          </a:stretch>
        </p:blipFill>
        <p:spPr>
          <a:xfrm>
            <a:off x="5029200" y="1447800"/>
            <a:ext cx="3182938"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74843013"/>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George I (1714-1727)</a:t>
            </a:r>
          </a:p>
        </p:txBody>
      </p:sp>
      <p:sp>
        <p:nvSpPr>
          <p:cNvPr id="22531" name="Rectangle 3"/>
          <p:cNvSpPr>
            <a:spLocks noGrp="1" noChangeArrowheads="1"/>
          </p:cNvSpPr>
          <p:nvPr>
            <p:ph type="body" sz="half" idx="1"/>
          </p:nvPr>
        </p:nvSpPr>
        <p:spPr/>
        <p:txBody>
          <a:bodyPr>
            <a:normAutofit fontScale="92500"/>
          </a:bodyPr>
          <a:lstStyle/>
          <a:p>
            <a:pPr eaLnBrk="1" hangingPunct="1"/>
            <a:r>
              <a:rPr lang="en-US" sz="2800" dirty="0" smtClean="0"/>
              <a:t>Non-English speaking</a:t>
            </a:r>
          </a:p>
          <a:p>
            <a:pPr eaLnBrk="1" hangingPunct="1"/>
            <a:r>
              <a:rPr lang="en-US" sz="2800" dirty="0" smtClean="0"/>
              <a:t>No interest in English  culture</a:t>
            </a:r>
          </a:p>
          <a:p>
            <a:pPr eaLnBrk="1" hangingPunct="1"/>
            <a:r>
              <a:rPr lang="en-US" sz="2800" dirty="0" smtClean="0"/>
              <a:t>Rarely even resided in England</a:t>
            </a:r>
          </a:p>
          <a:p>
            <a:pPr eaLnBrk="1" hangingPunct="1"/>
            <a:r>
              <a:rPr lang="en-US" sz="2800" dirty="0" smtClean="0"/>
              <a:t>Absence created a “power vacuum</a:t>
            </a:r>
            <a:r>
              <a:rPr lang="en-US" sz="2800" dirty="0" smtClean="0"/>
              <a:t>”</a:t>
            </a:r>
          </a:p>
          <a:p>
            <a:pPr marL="18288" indent="0" eaLnBrk="1" hangingPunct="1">
              <a:buNone/>
            </a:pPr>
            <a:r>
              <a:rPr lang="en-US" sz="2800" dirty="0" smtClean="0">
                <a:hlinkClick r:id="rId2"/>
              </a:rPr>
              <a:t>HH - George I</a:t>
            </a:r>
            <a:endParaRPr lang="en-US" sz="2800" dirty="0" smtClean="0"/>
          </a:p>
          <a:p>
            <a:pPr marL="18288" indent="0" eaLnBrk="1" hangingPunct="1">
              <a:buNone/>
            </a:pPr>
            <a:r>
              <a:rPr lang="en-US" sz="2800" dirty="0" smtClean="0">
                <a:hlinkClick r:id="rId3"/>
              </a:rPr>
              <a:t>George I/II</a:t>
            </a:r>
            <a:endParaRPr lang="en-US" sz="2800" dirty="0" smtClean="0"/>
          </a:p>
        </p:txBody>
      </p:sp>
      <p:pic>
        <p:nvPicPr>
          <p:cNvPr id="22532" name="Picture 6" descr="george1"/>
          <p:cNvPicPr>
            <a:picLocks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5305425" y="1665288"/>
            <a:ext cx="251936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21508619"/>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Sir Robert Walpole</a:t>
            </a:r>
          </a:p>
        </p:txBody>
      </p:sp>
      <p:sp>
        <p:nvSpPr>
          <p:cNvPr id="23555" name="Rectangle 4"/>
          <p:cNvSpPr>
            <a:spLocks noGrp="1" noChangeArrowheads="1"/>
          </p:cNvSpPr>
          <p:nvPr>
            <p:ph type="body" sz="half" idx="2"/>
          </p:nvPr>
        </p:nvSpPr>
        <p:spPr/>
        <p:txBody>
          <a:bodyPr/>
          <a:lstStyle/>
          <a:p>
            <a:pPr eaLnBrk="1" hangingPunct="1"/>
            <a:r>
              <a:rPr lang="en-US" sz="2800" smtClean="0"/>
              <a:t>1</a:t>
            </a:r>
            <a:r>
              <a:rPr lang="en-US" sz="2800" baseline="30000" smtClean="0"/>
              <a:t>st</a:t>
            </a:r>
            <a:r>
              <a:rPr lang="en-US" sz="2800" smtClean="0"/>
              <a:t> Lord of the Treasury (Prime Minister)</a:t>
            </a:r>
          </a:p>
          <a:p>
            <a:pPr eaLnBrk="1" hangingPunct="1"/>
            <a:r>
              <a:rPr lang="en-US" sz="2800" smtClean="0"/>
              <a:t>1718-1742</a:t>
            </a:r>
          </a:p>
          <a:p>
            <a:pPr eaLnBrk="1" hangingPunct="1"/>
            <a:r>
              <a:rPr lang="en-US" sz="2800" smtClean="0"/>
              <a:t>Strong leader</a:t>
            </a:r>
          </a:p>
          <a:p>
            <a:pPr eaLnBrk="1" hangingPunct="1"/>
            <a:r>
              <a:rPr lang="en-US" sz="2800" smtClean="0"/>
              <a:t>Patronage network</a:t>
            </a:r>
          </a:p>
          <a:p>
            <a:pPr eaLnBrk="1" hangingPunct="1"/>
            <a:r>
              <a:rPr lang="en-US" sz="2800" smtClean="0"/>
              <a:t>Target of satire</a:t>
            </a:r>
          </a:p>
        </p:txBody>
      </p:sp>
      <p:pic>
        <p:nvPicPr>
          <p:cNvPr id="23556" name="Picture 11" descr="waplole1"/>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66800" y="1600200"/>
            <a:ext cx="2687638"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10098378"/>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en-US" smtClean="0"/>
              <a:t>George II (1727-1760)</a:t>
            </a:r>
          </a:p>
        </p:txBody>
      </p:sp>
      <p:pic>
        <p:nvPicPr>
          <p:cNvPr id="24579" name="Picture 3" descr="george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533400"/>
            <a:ext cx="51181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9403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98500" y="1665288"/>
            <a:ext cx="7772400" cy="4114800"/>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sz="3200" dirty="0" smtClean="0"/>
              <a:t>Charles II</a:t>
            </a:r>
          </a:p>
          <a:p>
            <a:pPr marL="18288" indent="0">
              <a:buNone/>
            </a:pPr>
            <a:r>
              <a:rPr lang="en-US" sz="3200" dirty="0" smtClean="0"/>
              <a:t>James II</a:t>
            </a:r>
          </a:p>
          <a:p>
            <a:pPr marL="18288" indent="0">
              <a:buNone/>
            </a:pPr>
            <a:r>
              <a:rPr lang="en-US" sz="3200" dirty="0" smtClean="0"/>
              <a:t>William III and Mary II</a:t>
            </a:r>
          </a:p>
          <a:p>
            <a:pPr marL="18288" indent="0">
              <a:buNone/>
            </a:pPr>
            <a:r>
              <a:rPr lang="en-US" sz="3200" dirty="0" smtClean="0"/>
              <a:t>Anne</a:t>
            </a:r>
          </a:p>
          <a:p>
            <a:pPr marL="18288" indent="0">
              <a:buNone/>
            </a:pPr>
            <a:r>
              <a:rPr lang="en-US" sz="3200" dirty="0" smtClean="0"/>
              <a:t>George I</a:t>
            </a:r>
          </a:p>
          <a:p>
            <a:pPr marL="18288" indent="0">
              <a:buNone/>
            </a:pPr>
            <a:r>
              <a:rPr lang="en-US" sz="3200" dirty="0" smtClean="0"/>
              <a:t>George II</a:t>
            </a:r>
          </a:p>
          <a:p>
            <a:pPr marL="18288" indent="0">
              <a:buNone/>
            </a:pPr>
            <a:r>
              <a:rPr lang="en-US" sz="3200" dirty="0" smtClean="0"/>
              <a:t>George III</a:t>
            </a:r>
            <a:endParaRPr lang="en-US" sz="3200" dirty="0" smtClean="0"/>
          </a:p>
        </p:txBody>
      </p:sp>
      <p:sp>
        <p:nvSpPr>
          <p:cNvPr id="3" name="Rectangle 2"/>
          <p:cNvSpPr txBox="1">
            <a:spLocks noChangeArrowheads="1"/>
          </p:cNvSpPr>
          <p:nvPr/>
        </p:nvSpPr>
        <p:spPr>
          <a:xfrm>
            <a:off x="685800" y="350838"/>
            <a:ext cx="7772400" cy="11430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smtClean="0"/>
              <a:t>Kings and queens</a:t>
            </a:r>
            <a:br>
              <a:rPr lang="en-US" sz="3600" dirty="0" smtClean="0"/>
            </a:br>
            <a:r>
              <a:rPr lang="en-US" sz="3600" dirty="0" smtClean="0"/>
              <a:t>(1660-1789)</a:t>
            </a:r>
            <a:endParaRPr lang="en-US" sz="3600" dirty="0" smtClean="0"/>
          </a:p>
        </p:txBody>
      </p:sp>
    </p:spTree>
    <p:extLst>
      <p:ext uri="{BB962C8B-B14F-4D97-AF65-F5344CB8AC3E}">
        <p14:creationId xmlns:p14="http://schemas.microsoft.com/office/powerpoint/2010/main" val="1959991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George III (1760-1820)</a:t>
            </a:r>
          </a:p>
        </p:txBody>
      </p:sp>
      <p:sp>
        <p:nvSpPr>
          <p:cNvPr id="25603" name="Rectangle 4"/>
          <p:cNvSpPr>
            <a:spLocks noGrp="1" noChangeArrowheads="1"/>
          </p:cNvSpPr>
          <p:nvPr>
            <p:ph type="body" sz="half" idx="2"/>
          </p:nvPr>
        </p:nvSpPr>
        <p:spPr/>
        <p:txBody>
          <a:bodyPr/>
          <a:lstStyle/>
          <a:p>
            <a:pPr eaLnBrk="1" hangingPunct="1"/>
            <a:r>
              <a:rPr lang="en-US" sz="2800" smtClean="0"/>
              <a:t>First “English” king of Hanover</a:t>
            </a:r>
          </a:p>
          <a:p>
            <a:pPr eaLnBrk="1" hangingPunct="1"/>
            <a:r>
              <a:rPr lang="en-US" sz="2800" smtClean="0"/>
              <a:t>Patron of the arts</a:t>
            </a:r>
          </a:p>
          <a:p>
            <a:pPr eaLnBrk="1" hangingPunct="1"/>
            <a:r>
              <a:rPr lang="en-US" sz="2800" smtClean="0"/>
              <a:t>Personal library became the core of the British Library</a:t>
            </a:r>
          </a:p>
        </p:txBody>
      </p:sp>
      <p:pic>
        <p:nvPicPr>
          <p:cNvPr id="25604" name="Picture 6" descr="george3"/>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t="2122" r="2109"/>
          <a:stretch>
            <a:fillRect/>
          </a:stretch>
        </p:blipFill>
        <p:spPr>
          <a:xfrm>
            <a:off x="1323975" y="1752600"/>
            <a:ext cx="2505075" cy="4027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62846439"/>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mtClean="0"/>
              <a:t>Birth of Modern Prose</a:t>
            </a:r>
            <a:endParaRPr lang="en-US" dirty="0" smtClean="0"/>
          </a:p>
        </p:txBody>
      </p:sp>
      <p:sp>
        <p:nvSpPr>
          <p:cNvPr id="3" name="Rectangle 3"/>
          <p:cNvSpPr txBox="1">
            <a:spLocks noChangeArrowheads="1"/>
          </p:cNvSpPr>
          <p:nvPr/>
        </p:nvSpPr>
        <p:spPr>
          <a:xfrm>
            <a:off x="457200" y="1600200"/>
            <a:ext cx="8229600" cy="4495800"/>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buFont typeface="Wingdings" pitchFamily="48" charset="2"/>
              <a:buNone/>
              <a:defRPr/>
            </a:pPr>
            <a:r>
              <a:rPr lang="en-US" sz="2800" dirty="0" smtClean="0"/>
              <a:t> English prose became more precise, exact and plain.  </a:t>
            </a:r>
          </a:p>
          <a:p>
            <a:pPr marL="18288" indent="0">
              <a:buNone/>
              <a:defRPr/>
            </a:pPr>
            <a:r>
              <a:rPr lang="en-US" sz="2800" dirty="0" smtClean="0"/>
              <a:t>Fewer metaphors, flowery language, etc. </a:t>
            </a:r>
            <a:endParaRPr lang="en-US" sz="2800" dirty="0" smtClean="0"/>
          </a:p>
        </p:txBody>
      </p:sp>
      <p:pic>
        <p:nvPicPr>
          <p:cNvPr id="4" name="Picture 7" descr="Ben+Jon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7600"/>
            <a:ext cx="1425575"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244850"/>
            <a:ext cx="1612900"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4229" y="4048125"/>
            <a:ext cx="1481137"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9600" y="5715000"/>
            <a:ext cx="1752600" cy="369332"/>
          </a:xfrm>
          <a:prstGeom prst="rect">
            <a:avLst/>
          </a:prstGeom>
          <a:noFill/>
        </p:spPr>
        <p:txBody>
          <a:bodyPr wrap="square" rtlCol="0">
            <a:spAutoFit/>
          </a:bodyPr>
          <a:lstStyle/>
          <a:p>
            <a:r>
              <a:rPr lang="en-US" dirty="0" smtClean="0"/>
              <a:t>Ben Johnson</a:t>
            </a:r>
            <a:endParaRPr lang="en-US" dirty="0"/>
          </a:p>
        </p:txBody>
      </p:sp>
      <p:sp>
        <p:nvSpPr>
          <p:cNvPr id="7" name="TextBox 6"/>
          <p:cNvSpPr txBox="1"/>
          <p:nvPr/>
        </p:nvSpPr>
        <p:spPr>
          <a:xfrm>
            <a:off x="3429000" y="5628935"/>
            <a:ext cx="1612900" cy="369332"/>
          </a:xfrm>
          <a:prstGeom prst="rect">
            <a:avLst/>
          </a:prstGeom>
          <a:noFill/>
        </p:spPr>
        <p:txBody>
          <a:bodyPr wrap="square" rtlCol="0">
            <a:spAutoFit/>
          </a:bodyPr>
          <a:lstStyle/>
          <a:p>
            <a:r>
              <a:rPr lang="en-US" dirty="0" smtClean="0"/>
              <a:t>John Donne</a:t>
            </a:r>
            <a:endParaRPr lang="en-US" dirty="0"/>
          </a:p>
        </p:txBody>
      </p:sp>
      <p:sp>
        <p:nvSpPr>
          <p:cNvPr id="8" name="TextBox 7"/>
          <p:cNvSpPr txBox="1"/>
          <p:nvPr/>
        </p:nvSpPr>
        <p:spPr>
          <a:xfrm>
            <a:off x="6074229" y="5715000"/>
            <a:ext cx="1393371" cy="369332"/>
          </a:xfrm>
          <a:prstGeom prst="rect">
            <a:avLst/>
          </a:prstGeom>
          <a:noFill/>
        </p:spPr>
        <p:txBody>
          <a:bodyPr wrap="square" rtlCol="0">
            <a:spAutoFit/>
          </a:bodyPr>
          <a:lstStyle/>
          <a:p>
            <a:r>
              <a:rPr lang="en-US" dirty="0" smtClean="0"/>
              <a:t>John Milton</a:t>
            </a:r>
            <a:endParaRPr lang="en-US" dirty="0"/>
          </a:p>
        </p:txBody>
      </p:sp>
    </p:spTree>
    <p:extLst>
      <p:ext uri="{BB962C8B-B14F-4D97-AF65-F5344CB8AC3E}">
        <p14:creationId xmlns:p14="http://schemas.microsoft.com/office/powerpoint/2010/main" val="50997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John Milton (1608-1674)</a:t>
            </a:r>
          </a:p>
        </p:txBody>
      </p:sp>
      <p:sp>
        <p:nvSpPr>
          <p:cNvPr id="16387" name="Rectangle 3"/>
          <p:cNvSpPr>
            <a:spLocks noGrp="1" noChangeArrowheads="1"/>
          </p:cNvSpPr>
          <p:nvPr>
            <p:ph type="body" sz="half" idx="1"/>
          </p:nvPr>
        </p:nvSpPr>
        <p:spPr/>
        <p:txBody>
          <a:bodyPr/>
          <a:lstStyle/>
          <a:p>
            <a:pPr eaLnBrk="1" hangingPunct="1"/>
            <a:r>
              <a:rPr lang="en-US" sz="2400" smtClean="0"/>
              <a:t>Among the three most important poets of the English literary tradition</a:t>
            </a:r>
          </a:p>
          <a:p>
            <a:pPr eaLnBrk="1" hangingPunct="1"/>
            <a:r>
              <a:rPr lang="en-US" sz="2400" smtClean="0"/>
              <a:t>Followed the Virgilian model</a:t>
            </a:r>
          </a:p>
          <a:p>
            <a:pPr eaLnBrk="1" hangingPunct="1"/>
            <a:r>
              <a:rPr lang="en-US" sz="2400" smtClean="0"/>
              <a:t>“L’Allegro” and “Il Penseroso”</a:t>
            </a:r>
          </a:p>
          <a:p>
            <a:pPr eaLnBrk="1" hangingPunct="1"/>
            <a:r>
              <a:rPr lang="en-US" sz="2400" i="1" smtClean="0"/>
              <a:t>Paradise Lost </a:t>
            </a:r>
            <a:r>
              <a:rPr lang="en-US" sz="2400" smtClean="0"/>
              <a:t> (1667)</a:t>
            </a:r>
          </a:p>
          <a:p>
            <a:pPr eaLnBrk="1" hangingPunct="1"/>
            <a:r>
              <a:rPr lang="en-US" sz="2400" i="1" smtClean="0"/>
              <a:t>Paradise Regained</a:t>
            </a:r>
            <a:r>
              <a:rPr lang="en-US" sz="2400" smtClean="0"/>
              <a:t> (1672)</a:t>
            </a:r>
            <a:endParaRPr lang="en-US" sz="2400" i="1" smtClean="0"/>
          </a:p>
        </p:txBody>
      </p:sp>
      <p:pic>
        <p:nvPicPr>
          <p:cNvPr id="16388" name="Picture 12" descr="milton1"/>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089525" y="1665288"/>
            <a:ext cx="295116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35547157"/>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pPr eaLnBrk="1" hangingPunct="1"/>
            <a:r>
              <a:rPr lang="en-US" smtClean="0"/>
              <a:t>Andrew Marvell (1621-1678)</a:t>
            </a:r>
          </a:p>
        </p:txBody>
      </p:sp>
      <p:sp>
        <p:nvSpPr>
          <p:cNvPr id="15363" name="Rectangle 1028"/>
          <p:cNvSpPr>
            <a:spLocks noGrp="1" noChangeArrowheads="1"/>
          </p:cNvSpPr>
          <p:nvPr>
            <p:ph type="body" sz="half" idx="2"/>
          </p:nvPr>
        </p:nvSpPr>
        <p:spPr/>
        <p:txBody>
          <a:bodyPr/>
          <a:lstStyle/>
          <a:p>
            <a:pPr eaLnBrk="1" hangingPunct="1">
              <a:lnSpc>
                <a:spcPct val="90000"/>
              </a:lnSpc>
            </a:pPr>
            <a:r>
              <a:rPr lang="en-US" sz="2800" smtClean="0"/>
              <a:t>Secretary to Milton during the Cromwellian era</a:t>
            </a:r>
          </a:p>
          <a:p>
            <a:pPr eaLnBrk="1" hangingPunct="1">
              <a:lnSpc>
                <a:spcPct val="90000"/>
              </a:lnSpc>
            </a:pPr>
            <a:r>
              <a:rPr lang="en-US" sz="2800" smtClean="0"/>
              <a:t>Published few poems during his life</a:t>
            </a:r>
          </a:p>
          <a:p>
            <a:pPr eaLnBrk="1" hangingPunct="1">
              <a:lnSpc>
                <a:spcPct val="90000"/>
              </a:lnSpc>
            </a:pPr>
            <a:r>
              <a:rPr lang="en-US" sz="2800" i="1" smtClean="0"/>
              <a:t>Miscellaneous Poems</a:t>
            </a:r>
            <a:r>
              <a:rPr lang="en-US" sz="2800" smtClean="0"/>
              <a:t> (1681)</a:t>
            </a:r>
          </a:p>
          <a:p>
            <a:pPr eaLnBrk="1" hangingPunct="1">
              <a:lnSpc>
                <a:spcPct val="90000"/>
              </a:lnSpc>
            </a:pPr>
            <a:r>
              <a:rPr lang="en-US" sz="2800" smtClean="0"/>
              <a:t>Important philosophical poet</a:t>
            </a:r>
            <a:endParaRPr lang="en-US" sz="2800" i="1" smtClean="0"/>
          </a:p>
        </p:txBody>
      </p:sp>
      <p:pic>
        <p:nvPicPr>
          <p:cNvPr id="15364" name="Picture 1034" descr="marvell1"/>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l="3963" t="3973" r="3429" b="3433"/>
          <a:stretch>
            <a:fillRect/>
          </a:stretch>
        </p:blipFill>
        <p:spPr>
          <a:xfrm>
            <a:off x="962025" y="1828800"/>
            <a:ext cx="3302000"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39839649"/>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514600"/>
            <a:ext cx="7772400" cy="1143000"/>
          </a:xfrm>
        </p:spPr>
        <p:txBody>
          <a:bodyPr/>
          <a:lstStyle/>
          <a:p>
            <a:pPr eaLnBrk="1" hangingPunct="1"/>
            <a:r>
              <a:rPr lang="en-US" smtClean="0"/>
              <a:t>Authors of the Georgian Period</a:t>
            </a:r>
          </a:p>
        </p:txBody>
      </p:sp>
    </p:spTree>
    <p:extLst>
      <p:ext uri="{BB962C8B-B14F-4D97-AF65-F5344CB8AC3E}">
        <p14:creationId xmlns:p14="http://schemas.microsoft.com/office/powerpoint/2010/main" val="1179931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2667000" y="152400"/>
            <a:ext cx="6096000" cy="3657599"/>
          </a:xfrm>
        </p:spPr>
        <p:txBody>
          <a:bodyPr/>
          <a:lstStyle/>
          <a:p>
            <a:pPr eaLnBrk="1" hangingPunct="1">
              <a:lnSpc>
                <a:spcPct val="90000"/>
              </a:lnSpc>
            </a:pPr>
            <a:r>
              <a:rPr lang="en-GB" sz="2400" dirty="0" smtClean="0">
                <a:cs typeface="Times New Roman" pitchFamily="48" charset="0"/>
              </a:rPr>
              <a:t>The Restoration was a time to attempt order from chaos.</a:t>
            </a:r>
          </a:p>
          <a:p>
            <a:pPr eaLnBrk="1" hangingPunct="1">
              <a:lnSpc>
                <a:spcPct val="90000"/>
              </a:lnSpc>
            </a:pPr>
            <a:r>
              <a:rPr lang="en-GB" sz="2400" b="1" dirty="0" smtClean="0">
                <a:cs typeface="Times New Roman" pitchFamily="48" charset="0"/>
              </a:rPr>
              <a:t>Samuel Johnson</a:t>
            </a:r>
            <a:r>
              <a:rPr lang="en-GB" sz="2400" dirty="0" smtClean="0">
                <a:cs typeface="Times New Roman" pitchFamily="48" charset="0"/>
              </a:rPr>
              <a:t> accepted the challenge to construct an English dictionary.</a:t>
            </a:r>
          </a:p>
          <a:p>
            <a:pPr eaLnBrk="1" hangingPunct="1">
              <a:lnSpc>
                <a:spcPct val="90000"/>
              </a:lnSpc>
            </a:pPr>
            <a:r>
              <a:rPr lang="en-GB" sz="2400" dirty="0" smtClean="0">
                <a:cs typeface="Times New Roman" pitchFamily="48" charset="0"/>
              </a:rPr>
              <a:t>Writers like </a:t>
            </a:r>
            <a:r>
              <a:rPr lang="en-GB" sz="2400" b="1" dirty="0" smtClean="0">
                <a:cs typeface="Times New Roman" pitchFamily="48" charset="0"/>
              </a:rPr>
              <a:t>Alexander Pope</a:t>
            </a:r>
            <a:r>
              <a:rPr lang="en-GB" sz="2400" dirty="0" smtClean="0">
                <a:cs typeface="Times New Roman" pitchFamily="48" charset="0"/>
              </a:rPr>
              <a:t> and </a:t>
            </a:r>
            <a:r>
              <a:rPr lang="en-GB" sz="2400" b="1" dirty="0" smtClean="0">
                <a:cs typeface="Times New Roman" pitchFamily="48" charset="0"/>
              </a:rPr>
              <a:t>Jonathan Swift</a:t>
            </a:r>
            <a:r>
              <a:rPr lang="en-GB" sz="2400" dirty="0" smtClean="0">
                <a:cs typeface="Times New Roman" pitchFamily="48" charset="0"/>
              </a:rPr>
              <a:t> revealed social inequities and individual peculiarities with a new, witty satire.</a:t>
            </a:r>
            <a:endParaRPr lang="en-US" sz="2400" dirty="0" smtClean="0">
              <a:cs typeface="Times New Roman" pitchFamily="48" charset="0"/>
            </a:endParaRPr>
          </a:p>
          <a:p>
            <a:pPr eaLnBrk="1" hangingPunct="1">
              <a:lnSpc>
                <a:spcPct val="90000"/>
              </a:lnSpc>
            </a:pPr>
            <a:endParaRPr lang="en-US" sz="24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657"/>
            <a:ext cx="2590800" cy="426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276600"/>
            <a:ext cx="4368800" cy="3276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4038600"/>
            <a:ext cx="3124200" cy="2343150"/>
          </a:xfrm>
          <a:prstGeom prst="rect">
            <a:avLst/>
          </a:prstGeom>
        </p:spPr>
      </p:pic>
    </p:spTree>
    <p:extLst>
      <p:ext uri="{BB962C8B-B14F-4D97-AF65-F5344CB8AC3E}">
        <p14:creationId xmlns:p14="http://schemas.microsoft.com/office/powerpoint/2010/main" val="1124666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Jonathan Swift (1667-1745)</a:t>
            </a:r>
          </a:p>
        </p:txBody>
      </p:sp>
      <p:sp>
        <p:nvSpPr>
          <p:cNvPr id="27651" name="Rectangle 3"/>
          <p:cNvSpPr>
            <a:spLocks noGrp="1" noChangeArrowheads="1"/>
          </p:cNvSpPr>
          <p:nvPr>
            <p:ph type="body" sz="half" idx="1"/>
          </p:nvPr>
        </p:nvSpPr>
        <p:spPr/>
        <p:txBody>
          <a:bodyPr/>
          <a:lstStyle/>
          <a:p>
            <a:pPr eaLnBrk="1" hangingPunct="1"/>
            <a:r>
              <a:rPr lang="en-US" sz="2400" dirty="0" smtClean="0"/>
              <a:t>Greatest satirist of the 18</a:t>
            </a:r>
            <a:r>
              <a:rPr lang="en-US" sz="2400" baseline="30000" dirty="0" smtClean="0"/>
              <a:t>th</a:t>
            </a:r>
            <a:r>
              <a:rPr lang="en-US" sz="2400" dirty="0" smtClean="0"/>
              <a:t> century</a:t>
            </a:r>
          </a:p>
          <a:p>
            <a:pPr eaLnBrk="1" hangingPunct="1"/>
            <a:r>
              <a:rPr lang="en-US" sz="2400" i="1" dirty="0" smtClean="0"/>
              <a:t>Tale of a Tub</a:t>
            </a:r>
            <a:r>
              <a:rPr lang="en-US" sz="2400" dirty="0" smtClean="0"/>
              <a:t> (1704) annoyed Queen Anne; sent to Dublin in 1714 when Tories lost power</a:t>
            </a:r>
          </a:p>
          <a:p>
            <a:pPr eaLnBrk="1" hangingPunct="1"/>
            <a:r>
              <a:rPr lang="en-US" sz="2400" i="1" dirty="0" smtClean="0"/>
              <a:t>Gulliver’s Travels</a:t>
            </a:r>
            <a:r>
              <a:rPr lang="en-US" sz="2400" dirty="0" smtClean="0"/>
              <a:t> (1726)</a:t>
            </a:r>
          </a:p>
          <a:p>
            <a:pPr eaLnBrk="1" hangingPunct="1"/>
            <a:r>
              <a:rPr lang="en-US" sz="2400" i="1" dirty="0" smtClean="0"/>
              <a:t>Modest Proposal</a:t>
            </a:r>
            <a:r>
              <a:rPr lang="en-US" sz="2400" dirty="0" smtClean="0"/>
              <a:t> (1729</a:t>
            </a:r>
            <a:r>
              <a:rPr lang="en-US" sz="2400" dirty="0" smtClean="0"/>
              <a:t>)</a:t>
            </a:r>
          </a:p>
          <a:p>
            <a:pPr marL="18288" indent="0" eaLnBrk="1" hangingPunct="1">
              <a:buNone/>
            </a:pPr>
            <a:r>
              <a:rPr lang="en-US" sz="2400" dirty="0" smtClean="0">
                <a:hlinkClick r:id="rId2"/>
              </a:rPr>
              <a:t>Biography of Swift</a:t>
            </a:r>
            <a:endParaRPr lang="en-US" sz="2400" dirty="0" smtClean="0"/>
          </a:p>
        </p:txBody>
      </p:sp>
      <p:pic>
        <p:nvPicPr>
          <p:cNvPr id="27652" name="Picture 9" descr="swift1"/>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903788" y="1665288"/>
            <a:ext cx="3322637"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66628116"/>
      </p:ext>
    </p:extLst>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Alexander Pope (1688-1744)</a:t>
            </a:r>
          </a:p>
        </p:txBody>
      </p:sp>
      <p:sp>
        <p:nvSpPr>
          <p:cNvPr id="28675" name="Rectangle 4"/>
          <p:cNvSpPr>
            <a:spLocks noGrp="1" noChangeArrowheads="1"/>
          </p:cNvSpPr>
          <p:nvPr>
            <p:ph type="body" sz="half" idx="2"/>
          </p:nvPr>
        </p:nvSpPr>
        <p:spPr/>
        <p:txBody>
          <a:bodyPr/>
          <a:lstStyle/>
          <a:p>
            <a:pPr eaLnBrk="1" hangingPunct="1"/>
            <a:r>
              <a:rPr lang="en-US" sz="2800" smtClean="0"/>
              <a:t>Greatest poet of the early 18</a:t>
            </a:r>
            <a:r>
              <a:rPr lang="en-US" sz="2800" baseline="30000" smtClean="0"/>
              <a:t>th</a:t>
            </a:r>
            <a:r>
              <a:rPr lang="en-US" sz="2800" smtClean="0"/>
              <a:t> century</a:t>
            </a:r>
          </a:p>
          <a:p>
            <a:pPr eaLnBrk="1" hangingPunct="1"/>
            <a:r>
              <a:rPr lang="en-US" sz="2800" smtClean="0"/>
              <a:t>Child prodigy</a:t>
            </a:r>
          </a:p>
          <a:p>
            <a:pPr eaLnBrk="1" hangingPunct="1"/>
            <a:r>
              <a:rPr lang="en-US" sz="2800" smtClean="0"/>
              <a:t>Complex career</a:t>
            </a:r>
          </a:p>
        </p:txBody>
      </p:sp>
      <p:pic>
        <p:nvPicPr>
          <p:cNvPr id="28676" name="Picture 10" descr="pope1739"/>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079500" y="1665288"/>
            <a:ext cx="30464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01670071"/>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Samuel Johnson (1709-1784)</a:t>
            </a:r>
          </a:p>
        </p:txBody>
      </p:sp>
      <p:sp>
        <p:nvSpPr>
          <p:cNvPr id="34819" name="Rectangle 3"/>
          <p:cNvSpPr>
            <a:spLocks noGrp="1" noChangeArrowheads="1"/>
          </p:cNvSpPr>
          <p:nvPr>
            <p:ph type="body" sz="half" idx="1"/>
          </p:nvPr>
        </p:nvSpPr>
        <p:spPr/>
        <p:txBody>
          <a:bodyPr/>
          <a:lstStyle/>
          <a:p>
            <a:pPr eaLnBrk="1" hangingPunct="1"/>
            <a:r>
              <a:rPr lang="en-US" sz="2400" smtClean="0"/>
              <a:t>Poet:  “Vanity of Human Wishes” (1749)</a:t>
            </a:r>
          </a:p>
          <a:p>
            <a:pPr eaLnBrk="1" hangingPunct="1"/>
            <a:r>
              <a:rPr lang="en-US" sz="2400" smtClean="0"/>
              <a:t>Essayist:  </a:t>
            </a:r>
            <a:r>
              <a:rPr lang="en-US" sz="2400" i="1" smtClean="0"/>
              <a:t>Rambler</a:t>
            </a:r>
            <a:r>
              <a:rPr lang="en-US" sz="2400" smtClean="0"/>
              <a:t>, </a:t>
            </a:r>
            <a:r>
              <a:rPr lang="en-US" sz="2400" i="1" smtClean="0"/>
              <a:t>Idler</a:t>
            </a:r>
            <a:endParaRPr lang="en-US" sz="2400" smtClean="0"/>
          </a:p>
          <a:p>
            <a:pPr eaLnBrk="1" hangingPunct="1"/>
            <a:r>
              <a:rPr lang="en-US" sz="2400" smtClean="0"/>
              <a:t>Playwright:  </a:t>
            </a:r>
            <a:r>
              <a:rPr lang="en-US" sz="2400" i="1" smtClean="0"/>
              <a:t>Irene</a:t>
            </a:r>
            <a:endParaRPr lang="en-US" sz="2400" smtClean="0"/>
          </a:p>
          <a:p>
            <a:pPr eaLnBrk="1" hangingPunct="1"/>
            <a:r>
              <a:rPr lang="en-US" sz="2400" smtClean="0"/>
              <a:t>Editor:  </a:t>
            </a:r>
            <a:r>
              <a:rPr lang="en-US" sz="2400" i="1" smtClean="0"/>
              <a:t>Dictionary</a:t>
            </a:r>
            <a:r>
              <a:rPr lang="en-US" sz="2400" smtClean="0"/>
              <a:t>, </a:t>
            </a:r>
            <a:r>
              <a:rPr lang="en-US" sz="2400" i="1" smtClean="0"/>
              <a:t>Works of Shakespeare</a:t>
            </a:r>
            <a:endParaRPr lang="en-US" sz="2400" smtClean="0"/>
          </a:p>
          <a:p>
            <a:pPr eaLnBrk="1" hangingPunct="1"/>
            <a:r>
              <a:rPr lang="en-US" sz="2400" smtClean="0"/>
              <a:t>Biographer:  </a:t>
            </a:r>
            <a:r>
              <a:rPr lang="en-US" sz="2400" i="1" smtClean="0"/>
              <a:t>Lives of the Poets</a:t>
            </a:r>
            <a:endParaRPr lang="en-US" sz="2400" smtClean="0"/>
          </a:p>
        </p:txBody>
      </p:sp>
      <p:pic>
        <p:nvPicPr>
          <p:cNvPr id="34820" name="Picture 6" descr="johnson"/>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87913" y="1804988"/>
            <a:ext cx="3582987" cy="3605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99975737"/>
      </p:ext>
    </p:extLst>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19100" y="152400"/>
            <a:ext cx="7543800" cy="914400"/>
          </a:xfrm>
        </p:spPr>
        <p:txBody>
          <a:bodyPr/>
          <a:lstStyle/>
          <a:p>
            <a:pPr eaLnBrk="1" hangingPunct="1"/>
            <a:r>
              <a:rPr lang="en-US" dirty="0" smtClean="0"/>
              <a:t>The “New Poetry”</a:t>
            </a:r>
          </a:p>
        </p:txBody>
      </p:sp>
      <p:sp>
        <p:nvSpPr>
          <p:cNvPr id="35843" name="Rectangle 3"/>
          <p:cNvSpPr>
            <a:spLocks noGrp="1" noChangeArrowheads="1"/>
          </p:cNvSpPr>
          <p:nvPr>
            <p:ph type="body" idx="1"/>
          </p:nvPr>
        </p:nvSpPr>
        <p:spPr>
          <a:xfrm>
            <a:off x="838200" y="990600"/>
            <a:ext cx="7391400" cy="2068286"/>
          </a:xfrm>
        </p:spPr>
        <p:txBody>
          <a:bodyPr/>
          <a:lstStyle/>
          <a:p>
            <a:pPr eaLnBrk="1" hangingPunct="1"/>
            <a:r>
              <a:rPr lang="en-US" dirty="0" smtClean="0"/>
              <a:t>Emphasis on private experience, emotions, moods, reveries</a:t>
            </a:r>
          </a:p>
          <a:p>
            <a:pPr eaLnBrk="1" hangingPunct="1"/>
            <a:r>
              <a:rPr lang="en-US" dirty="0" smtClean="0"/>
              <a:t>Importance of nature</a:t>
            </a:r>
          </a:p>
          <a:p>
            <a:pPr eaLnBrk="1" hangingPunct="1"/>
            <a:r>
              <a:rPr lang="en-US" dirty="0" smtClean="0"/>
              <a:t>Interest in lower social classes, general benevolent view of humanity</a:t>
            </a:r>
          </a:p>
          <a:p>
            <a:pPr eaLnBrk="1" hangingPunct="1"/>
            <a:endParaRPr lang="en-US" dirty="0" smtClean="0"/>
          </a:p>
        </p:txBody>
      </p:sp>
      <p:sp>
        <p:nvSpPr>
          <p:cNvPr id="4" name="Rectangle 3"/>
          <p:cNvSpPr txBox="1">
            <a:spLocks noChangeArrowheads="1"/>
          </p:cNvSpPr>
          <p:nvPr/>
        </p:nvSpPr>
        <p:spPr>
          <a:xfrm>
            <a:off x="228600" y="3058886"/>
            <a:ext cx="6705600" cy="2286000"/>
          </a:xfrm>
          <a:prstGeom prst="rect">
            <a:avLst/>
          </a:prstGeom>
        </p:spPr>
        <p:txBody>
          <a:bodyPr vert="horz" lIns="91440" tIns="45720" rIns="91440" bIns="45720" rtlCol="0" anchor="ctr">
            <a:normAutofit fontScale="925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r>
              <a:rPr lang="en-US" dirty="0" smtClean="0"/>
              <a:t>James Thomson:  </a:t>
            </a:r>
            <a:r>
              <a:rPr lang="en-US" i="1" dirty="0" smtClean="0"/>
              <a:t>The Seasons</a:t>
            </a:r>
          </a:p>
          <a:p>
            <a:endParaRPr lang="en-US" i="1" dirty="0" smtClean="0"/>
          </a:p>
          <a:p>
            <a:endParaRPr lang="en-US" dirty="0" smtClean="0"/>
          </a:p>
          <a:p>
            <a:r>
              <a:rPr lang="en-US" dirty="0" smtClean="0"/>
              <a:t>Thomas Gray:  “Elegy Written in a Country Churchyard”</a:t>
            </a:r>
          </a:p>
          <a:p>
            <a:pPr marL="18288" indent="0">
              <a:buNone/>
            </a:pPr>
            <a:endParaRPr lang="en-US" dirty="0" smtClean="0"/>
          </a:p>
          <a:p>
            <a:r>
              <a:rPr lang="en-US" dirty="0" smtClean="0"/>
              <a:t>William Collins:  </a:t>
            </a:r>
            <a:r>
              <a:rPr lang="en-US" i="1" dirty="0" smtClean="0"/>
              <a:t>Odes</a:t>
            </a:r>
            <a:endParaRPr lang="en-US" dirty="0" smtClean="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5981" y="2895600"/>
            <a:ext cx="10600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5086" y="3733800"/>
            <a:ext cx="1106488" cy="130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2383" y="4800600"/>
            <a:ext cx="1408218" cy="16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2088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703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09600"/>
            <a:ext cx="7543800" cy="914400"/>
          </a:xfrm>
        </p:spPr>
        <p:txBody>
          <a:bodyPr/>
          <a:lstStyle/>
          <a:p>
            <a:r>
              <a:rPr lang="en-US" dirty="0" smtClean="0"/>
              <a:t>Odes and Elegies</a:t>
            </a:r>
            <a:endParaRPr lang="en-US" dirty="0"/>
          </a:p>
        </p:txBody>
      </p:sp>
      <p:sp>
        <p:nvSpPr>
          <p:cNvPr id="4" name="Rectangle 3"/>
          <p:cNvSpPr>
            <a:spLocks noGrp="1" noChangeArrowheads="1"/>
          </p:cNvSpPr>
          <p:nvPr>
            <p:ph idx="1"/>
          </p:nvPr>
        </p:nvSpPr>
        <p:spPr>
          <a:xfrm>
            <a:off x="228600" y="1752600"/>
            <a:ext cx="6096000" cy="3657599"/>
          </a:xfrm>
        </p:spPr>
        <p:txBody>
          <a:bodyPr/>
          <a:lstStyle/>
          <a:p>
            <a:pPr marL="18288" indent="0" eaLnBrk="1" hangingPunct="1">
              <a:lnSpc>
                <a:spcPct val="90000"/>
              </a:lnSpc>
              <a:buNone/>
            </a:pPr>
            <a:r>
              <a:rPr lang="en-GB" sz="2400" dirty="0" smtClean="0">
                <a:cs typeface="Times New Roman" pitchFamily="48" charset="0"/>
              </a:rPr>
              <a:t>In poetry, the </a:t>
            </a:r>
            <a:r>
              <a:rPr lang="en-GB" sz="2400" b="1" u="sng" dirty="0" smtClean="0">
                <a:cs typeface="Times New Roman" pitchFamily="48" charset="0"/>
              </a:rPr>
              <a:t>ode</a:t>
            </a:r>
            <a:r>
              <a:rPr lang="en-GB" sz="2400" dirty="0" smtClean="0">
                <a:cs typeface="Times New Roman" pitchFamily="48" charset="0"/>
              </a:rPr>
              <a:t> and the </a:t>
            </a:r>
            <a:r>
              <a:rPr lang="en-GB" sz="2400" b="1" u="sng" dirty="0" smtClean="0">
                <a:cs typeface="Times New Roman" pitchFamily="48" charset="0"/>
              </a:rPr>
              <a:t>elegy</a:t>
            </a:r>
            <a:r>
              <a:rPr lang="en-GB" sz="2400" dirty="0" smtClean="0">
                <a:cs typeface="Times New Roman" pitchFamily="48" charset="0"/>
              </a:rPr>
              <a:t> increase in popularity. </a:t>
            </a:r>
            <a:endParaRPr lang="en-GB" sz="2400" dirty="0" smtClean="0">
              <a:cs typeface="Times New Roman" pitchFamily="48" charset="0"/>
            </a:endParaRPr>
          </a:p>
          <a:p>
            <a:pPr marL="18288" indent="0" eaLnBrk="1" hangingPunct="1">
              <a:lnSpc>
                <a:spcPct val="90000"/>
              </a:lnSpc>
              <a:buNone/>
            </a:pPr>
            <a:r>
              <a:rPr lang="en-GB" sz="2400" b="1" u="sng" dirty="0" smtClean="0">
                <a:cs typeface="Times New Roman" pitchFamily="48" charset="0"/>
              </a:rPr>
              <a:t>Odes</a:t>
            </a:r>
            <a:r>
              <a:rPr lang="en-GB" sz="2400" dirty="0" smtClean="0">
                <a:cs typeface="Times New Roman" pitchFamily="48" charset="0"/>
              </a:rPr>
              <a:t> </a:t>
            </a:r>
            <a:r>
              <a:rPr lang="en-GB" sz="2400" dirty="0" smtClean="0">
                <a:cs typeface="Times New Roman" pitchFamily="48" charset="0"/>
              </a:rPr>
              <a:t>are formal tributes to an honoured, absent subject. </a:t>
            </a:r>
            <a:endParaRPr lang="en-GB" sz="2400" dirty="0" smtClean="0">
              <a:cs typeface="Times New Roman" pitchFamily="48" charset="0"/>
            </a:endParaRPr>
          </a:p>
          <a:p>
            <a:pPr marL="18288" indent="0" eaLnBrk="1" hangingPunct="1">
              <a:lnSpc>
                <a:spcPct val="90000"/>
              </a:lnSpc>
              <a:buNone/>
            </a:pPr>
            <a:r>
              <a:rPr lang="en-GB" sz="2400" b="1" u="sng" dirty="0" smtClean="0">
                <a:cs typeface="Times New Roman" pitchFamily="48" charset="0"/>
              </a:rPr>
              <a:t>Elegies</a:t>
            </a:r>
            <a:r>
              <a:rPr lang="en-GB" sz="2400" dirty="0" smtClean="0">
                <a:cs typeface="Times New Roman" pitchFamily="48" charset="0"/>
              </a:rPr>
              <a:t> </a:t>
            </a:r>
            <a:r>
              <a:rPr lang="en-GB" sz="2400" dirty="0" smtClean="0">
                <a:cs typeface="Times New Roman" pitchFamily="48" charset="0"/>
              </a:rPr>
              <a:t>are similar, yet feature a tone of mourning as they pay tribute someone who has passed on. </a:t>
            </a:r>
            <a:r>
              <a:rPr lang="en-GB" sz="2400" b="1" dirty="0" smtClean="0">
                <a:cs typeface="Times New Roman" pitchFamily="48" charset="0"/>
              </a:rPr>
              <a:t>Thomas </a:t>
            </a:r>
            <a:r>
              <a:rPr lang="en-GB" sz="2400" b="1" dirty="0" err="1" smtClean="0">
                <a:cs typeface="Times New Roman" pitchFamily="48" charset="0"/>
              </a:rPr>
              <a:t>Gray’s</a:t>
            </a:r>
            <a:r>
              <a:rPr lang="en-GB" sz="2400" b="1" dirty="0" smtClean="0">
                <a:cs typeface="Times New Roman" pitchFamily="48" charset="0"/>
              </a:rPr>
              <a:t> “</a:t>
            </a:r>
            <a:r>
              <a:rPr lang="en-GB" sz="2400" dirty="0" smtClean="0">
                <a:cs typeface="Times New Roman" pitchFamily="48" charset="0"/>
              </a:rPr>
              <a:t>Elegy Written in a Country Churchyard” is a famous example from this period.</a:t>
            </a:r>
            <a:endParaRPr lang="en-US" sz="2400" dirty="0" smtClean="0">
              <a:cs typeface="Times New Roman" pitchFamily="48" charset="0"/>
            </a:endParaRPr>
          </a:p>
          <a:p>
            <a:pPr eaLnBrk="1" hangingPunct="1">
              <a:lnSpc>
                <a:spcPct val="90000"/>
              </a:lnSpc>
            </a:pPr>
            <a:endParaRPr lang="en-US" sz="24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9934" y="1219200"/>
            <a:ext cx="2917865" cy="4122370"/>
          </a:xfrm>
          <a:prstGeom prst="rect">
            <a:avLst/>
          </a:prstGeom>
        </p:spPr>
      </p:pic>
    </p:spTree>
    <p:extLst>
      <p:ext uri="{BB962C8B-B14F-4D97-AF65-F5344CB8AC3E}">
        <p14:creationId xmlns:p14="http://schemas.microsoft.com/office/powerpoint/2010/main" val="3623084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905000"/>
            <a:ext cx="8229600" cy="4525963"/>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r>
              <a:rPr lang="en-US" dirty="0" smtClean="0"/>
              <a:t>Confidence in human spirit</a:t>
            </a:r>
          </a:p>
          <a:p>
            <a:pPr marL="18288" indent="0">
              <a:buNone/>
            </a:pPr>
            <a:endParaRPr lang="en-US" dirty="0" smtClean="0"/>
          </a:p>
          <a:p>
            <a:r>
              <a:rPr lang="en-US" dirty="0" smtClean="0"/>
              <a:t>Everything in nature has a design and purpose</a:t>
            </a:r>
          </a:p>
          <a:p>
            <a:pPr marL="18288" indent="0">
              <a:buNone/>
            </a:pPr>
            <a:endParaRPr lang="en-US" dirty="0" smtClean="0"/>
          </a:p>
          <a:p>
            <a:r>
              <a:rPr lang="en-US" dirty="0" smtClean="0"/>
              <a:t>Disharmony is an illusion</a:t>
            </a:r>
          </a:p>
          <a:p>
            <a:pPr marL="18288" indent="0">
              <a:buNone/>
            </a:pPr>
            <a:endParaRPr lang="en-US" dirty="0" smtClean="0"/>
          </a:p>
          <a:p>
            <a:r>
              <a:rPr lang="en-US" dirty="0" smtClean="0"/>
              <a:t>Emphasis on order, harmony, and stability</a:t>
            </a:r>
          </a:p>
          <a:p>
            <a:pPr marL="18288" indent="0">
              <a:buNone/>
            </a:pPr>
            <a:endParaRPr lang="en-US" dirty="0" smtClean="0"/>
          </a:p>
          <a:p>
            <a:r>
              <a:rPr lang="en-US" dirty="0" smtClean="0"/>
              <a:t>Believed in progress</a:t>
            </a:r>
            <a:endParaRPr lang="en-US" dirty="0" smtClean="0"/>
          </a:p>
        </p:txBody>
      </p:sp>
      <p:sp>
        <p:nvSpPr>
          <p:cNvPr id="3" name="TextBox 2"/>
          <p:cNvSpPr txBox="1"/>
          <p:nvPr/>
        </p:nvSpPr>
        <p:spPr>
          <a:xfrm>
            <a:off x="685800" y="533400"/>
            <a:ext cx="6781800" cy="954107"/>
          </a:xfrm>
          <a:prstGeom prst="rect">
            <a:avLst/>
          </a:prstGeom>
          <a:noFill/>
        </p:spPr>
        <p:txBody>
          <a:bodyPr wrap="square" rtlCol="0">
            <a:spAutoFit/>
          </a:bodyPr>
          <a:lstStyle/>
          <a:p>
            <a:pPr algn="ctr"/>
            <a:r>
              <a:rPr lang="en-US" sz="2800" dirty="0" smtClean="0"/>
              <a:t>Elements of belief during the Enlightenment (Age of Reason</a:t>
            </a:r>
            <a:endParaRPr lang="en-US" sz="2800" dirty="0"/>
          </a:p>
        </p:txBody>
      </p:sp>
    </p:spTree>
    <p:extLst>
      <p:ext uri="{BB962C8B-B14F-4D97-AF65-F5344CB8AC3E}">
        <p14:creationId xmlns:p14="http://schemas.microsoft.com/office/powerpoint/2010/main" val="559573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00200"/>
            <a:ext cx="8229600" cy="4495800"/>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defRPr/>
            </a:pPr>
            <a:r>
              <a:rPr lang="en-US" dirty="0" smtClean="0"/>
              <a:t>The new science influenced religion:  A movement called Deism viewed the universe as a perfect mechanism, which God had build and left to run on its own. </a:t>
            </a:r>
          </a:p>
          <a:p>
            <a:pPr marL="18288" indent="0">
              <a:buNone/>
              <a:defRPr/>
            </a:pPr>
            <a:r>
              <a:rPr lang="en-US" dirty="0"/>
              <a:t> </a:t>
            </a:r>
            <a:r>
              <a:rPr lang="en-US" dirty="0" smtClean="0"/>
              <a:t>“The Great Watchmaker”</a:t>
            </a:r>
          </a:p>
          <a:p>
            <a:pPr>
              <a:defRPr/>
            </a:pPr>
            <a:r>
              <a:rPr lang="en-US" dirty="0" smtClean="0"/>
              <a:t>Christianity still rules lives,  but people began asking more and more scientific questions</a:t>
            </a:r>
          </a:p>
          <a:p>
            <a:pPr>
              <a:defRPr/>
            </a:pPr>
            <a:r>
              <a:rPr lang="en-US" dirty="0" smtClean="0"/>
              <a:t>Notables of the Time: Alexander Pope, Sir Isaac Newton</a:t>
            </a:r>
          </a:p>
          <a:p>
            <a:pPr>
              <a:defRPr/>
            </a:pPr>
            <a:endParaRPr lang="en-US" dirty="0"/>
          </a:p>
          <a:p>
            <a:pPr>
              <a:defRPr/>
            </a:pPr>
            <a:r>
              <a:rPr lang="en-GB" sz="2400" dirty="0">
                <a:cs typeface="Times New Roman" pitchFamily="48" charset="0"/>
              </a:rPr>
              <a:t>Renewed interest in the classical writers, such as Aristotle, remind English thinkers of the power of the scientific method.</a:t>
            </a:r>
            <a:endParaRPr lang="en-US" sz="2400" dirty="0"/>
          </a:p>
          <a:p>
            <a:pPr>
              <a:defRPr/>
            </a:pPr>
            <a:endParaRPr lang="en-US" dirty="0" smtClean="0"/>
          </a:p>
        </p:txBody>
      </p:sp>
      <p:sp>
        <p:nvSpPr>
          <p:cNvPr id="3" name="Rectangle 2"/>
          <p:cNvSpPr txBox="1">
            <a:spLocks noChangeArrowheads="1"/>
          </p:cNvSpPr>
          <p:nvPr/>
        </p:nvSpPr>
        <p:spPr>
          <a:xfrm>
            <a:off x="457200" y="274638"/>
            <a:ext cx="8229600" cy="11430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mtClean="0"/>
              <a:t>Changes in Religion</a:t>
            </a:r>
            <a:endParaRPr lang="en-US" dirty="0" smtClean="0"/>
          </a:p>
        </p:txBody>
      </p:sp>
    </p:spTree>
    <p:extLst>
      <p:ext uri="{BB962C8B-B14F-4D97-AF65-F5344CB8AC3E}">
        <p14:creationId xmlns:p14="http://schemas.microsoft.com/office/powerpoint/2010/main" val="94046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00200"/>
            <a:ext cx="8229600" cy="4495800"/>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lnSpc>
                <a:spcPct val="90000"/>
              </a:lnSpc>
              <a:defRPr/>
            </a:pPr>
            <a:r>
              <a:rPr lang="en-US" sz="3200" dirty="0" smtClean="0"/>
              <a:t>Writers drew on “New Classical” style of Roman, Greek, and Latin models</a:t>
            </a:r>
          </a:p>
          <a:p>
            <a:pPr>
              <a:lnSpc>
                <a:spcPct val="90000"/>
              </a:lnSpc>
              <a:defRPr/>
            </a:pPr>
            <a:r>
              <a:rPr lang="en-US" sz="3200" dirty="0" smtClean="0"/>
              <a:t>Thinkers of this Age of Reason emphasized logic, scientific observation, factual explanation. These rational explanations affected some people’s religious views. </a:t>
            </a:r>
          </a:p>
          <a:p>
            <a:pPr>
              <a:lnSpc>
                <a:spcPct val="90000"/>
              </a:lnSpc>
              <a:defRPr/>
            </a:pPr>
            <a:r>
              <a:rPr lang="en-US" sz="3200" dirty="0" smtClean="0"/>
              <a:t>Literary tastes turned to wit and satire to expose  excesses and moral corruption.</a:t>
            </a:r>
          </a:p>
          <a:p>
            <a:pPr>
              <a:lnSpc>
                <a:spcPct val="90000"/>
              </a:lnSpc>
              <a:buFont typeface="Wingdings" pitchFamily="48" charset="2"/>
              <a:buNone/>
              <a:defRPr/>
            </a:pPr>
            <a:endParaRPr lang="en-US" dirty="0" smtClean="0"/>
          </a:p>
        </p:txBody>
      </p:sp>
    </p:spTree>
    <p:extLst>
      <p:ext uri="{BB962C8B-B14F-4D97-AF65-F5344CB8AC3E}">
        <p14:creationId xmlns:p14="http://schemas.microsoft.com/office/powerpoint/2010/main" val="1161305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1447800" y="1219200"/>
            <a:ext cx="6096000" cy="4190999"/>
          </a:xfrm>
        </p:spPr>
        <p:txBody>
          <a:bodyPr>
            <a:normAutofit fontScale="77500" lnSpcReduction="20000"/>
          </a:bodyPr>
          <a:lstStyle/>
          <a:p>
            <a:pPr eaLnBrk="1" hangingPunct="1">
              <a:lnSpc>
                <a:spcPct val="90000"/>
              </a:lnSpc>
              <a:defRPr/>
            </a:pPr>
            <a:r>
              <a:rPr lang="en-US" sz="2800" dirty="0" smtClean="0"/>
              <a:t>After James I, his weak son Charles I came to throne, but the Puritans and their parliamentary party had gained power</a:t>
            </a:r>
            <a:r>
              <a:rPr lang="en-US" sz="2800" dirty="0" smtClean="0"/>
              <a:t>.</a:t>
            </a:r>
          </a:p>
          <a:p>
            <a:pPr marL="18288" indent="0" eaLnBrk="1" hangingPunct="1">
              <a:lnSpc>
                <a:spcPct val="90000"/>
              </a:lnSpc>
              <a:buNone/>
              <a:defRPr/>
            </a:pPr>
            <a:endParaRPr lang="en-US" sz="2800" dirty="0" smtClean="0"/>
          </a:p>
          <a:p>
            <a:pPr eaLnBrk="1" hangingPunct="1">
              <a:lnSpc>
                <a:spcPct val="90000"/>
              </a:lnSpc>
              <a:defRPr/>
            </a:pPr>
            <a:r>
              <a:rPr lang="en-US" sz="2800" dirty="0" smtClean="0"/>
              <a:t>By 1642 England was embroiled in civil war between the parliamentary party and the Royalists</a:t>
            </a:r>
            <a:r>
              <a:rPr lang="en-US" sz="2800" dirty="0" smtClean="0"/>
              <a:t>.  </a:t>
            </a:r>
            <a:r>
              <a:rPr lang="en-US" sz="2800" dirty="0" smtClean="0">
                <a:hlinkClick r:id="rId2"/>
              </a:rPr>
              <a:t>HH - The English Civil War</a:t>
            </a:r>
            <a:endParaRPr lang="en-US" sz="2800" dirty="0" smtClean="0"/>
          </a:p>
          <a:p>
            <a:pPr marL="18288" indent="0" eaLnBrk="1" hangingPunct="1">
              <a:lnSpc>
                <a:spcPct val="90000"/>
              </a:lnSpc>
              <a:buNone/>
              <a:defRPr/>
            </a:pPr>
            <a:r>
              <a:rPr lang="en-US" sz="2800" dirty="0" smtClean="0"/>
              <a:t>   </a:t>
            </a:r>
            <a:endParaRPr lang="en-US" sz="2800" dirty="0" smtClean="0"/>
          </a:p>
          <a:p>
            <a:pPr eaLnBrk="1" hangingPunct="1">
              <a:lnSpc>
                <a:spcPct val="90000"/>
              </a:lnSpc>
              <a:defRPr/>
            </a:pPr>
            <a:r>
              <a:rPr lang="en-US" sz="2800" dirty="0" smtClean="0"/>
              <a:t>Charles I was Beheaded by Parliament as they took over England under the rule of Oliver Cromwell—not royalty but a military and political strategist who eventually tore up the constitution and became a dictator. </a:t>
            </a:r>
          </a:p>
        </p:txBody>
      </p:sp>
    </p:spTree>
    <p:extLst>
      <p:ext uri="{BB962C8B-B14F-4D97-AF65-F5344CB8AC3E}">
        <p14:creationId xmlns:p14="http://schemas.microsoft.com/office/powerpoint/2010/main" val="878367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609600"/>
            <a:ext cx="8229600" cy="5486400"/>
          </a:xfrm>
          <a:prstGeom prst="rect">
            <a:avLst/>
          </a:prstGeom>
        </p:spPr>
        <p:txBody>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nSpc>
                <a:spcPct val="90000"/>
              </a:lnSpc>
              <a:buNone/>
              <a:defRPr/>
            </a:pPr>
            <a:r>
              <a:rPr lang="en-US" dirty="0" smtClean="0"/>
              <a:t>In 1660 the Anglican Church was restored as the official Church of England and King Charles II was restored to power (after having been exiled to France, restoring the monarchy.)</a:t>
            </a:r>
          </a:p>
          <a:p>
            <a:pPr marL="18288" indent="0">
              <a:lnSpc>
                <a:spcPct val="90000"/>
              </a:lnSpc>
              <a:buNone/>
              <a:defRPr/>
            </a:pPr>
            <a:endParaRPr lang="en-US" dirty="0" smtClean="0"/>
          </a:p>
          <a:p>
            <a:pPr marL="18288" indent="0">
              <a:lnSpc>
                <a:spcPct val="90000"/>
              </a:lnSpc>
              <a:buNone/>
              <a:defRPr/>
            </a:pPr>
            <a:endParaRPr lang="en-US" dirty="0" smtClean="0"/>
          </a:p>
          <a:p>
            <a:pPr marL="18288" indent="0">
              <a:lnSpc>
                <a:spcPct val="90000"/>
              </a:lnSpc>
              <a:buNone/>
              <a:defRPr/>
            </a:pPr>
            <a:endParaRPr lang="en-US" dirty="0"/>
          </a:p>
          <a:p>
            <a:pPr marL="18288" indent="0">
              <a:lnSpc>
                <a:spcPct val="90000"/>
              </a:lnSpc>
              <a:buNone/>
              <a:defRPr/>
            </a:pPr>
            <a:endParaRPr lang="en-US" dirty="0" smtClean="0"/>
          </a:p>
          <a:p>
            <a:pPr marL="18288" indent="0">
              <a:lnSpc>
                <a:spcPct val="90000"/>
              </a:lnSpc>
              <a:buNone/>
              <a:defRPr/>
            </a:pPr>
            <a:endParaRPr lang="en-US" dirty="0"/>
          </a:p>
          <a:p>
            <a:pPr marL="18288" indent="0">
              <a:lnSpc>
                <a:spcPct val="90000"/>
              </a:lnSpc>
              <a:buNone/>
              <a:defRPr/>
            </a:pPr>
            <a:endParaRPr lang="en-US" dirty="0" smtClean="0"/>
          </a:p>
          <a:p>
            <a:pPr marL="18288" indent="0">
              <a:lnSpc>
                <a:spcPct val="90000"/>
              </a:lnSpc>
              <a:buNone/>
              <a:defRPr/>
            </a:pPr>
            <a:endParaRPr lang="en-US" dirty="0"/>
          </a:p>
          <a:p>
            <a:pPr marL="18288" indent="0">
              <a:lnSpc>
                <a:spcPct val="90000"/>
              </a:lnSpc>
              <a:buNone/>
              <a:defRPr/>
            </a:pPr>
            <a:endParaRPr lang="en-US" dirty="0" smtClean="0"/>
          </a:p>
          <a:p>
            <a:pPr marL="18288" indent="0">
              <a:lnSpc>
                <a:spcPct val="90000"/>
              </a:lnSpc>
              <a:buNone/>
              <a:defRPr/>
            </a:pPr>
            <a:r>
              <a:rPr lang="en-US" dirty="0" smtClean="0"/>
              <a:t>They dug up Cromwell, beheaded him, then reburied him. </a:t>
            </a:r>
          </a:p>
          <a:p>
            <a:pPr>
              <a:lnSpc>
                <a:spcPct val="90000"/>
              </a:lnSpc>
              <a:defRPr/>
            </a:pPr>
            <a:endParaRPr lang="en-US" dirty="0" smtClean="0"/>
          </a:p>
          <a:p>
            <a:pPr marL="18288" indent="0">
              <a:lnSpc>
                <a:spcPct val="90000"/>
              </a:lnSpc>
              <a:buNone/>
              <a:defRPr/>
            </a:pPr>
            <a:r>
              <a:rPr lang="en-US" dirty="0" smtClean="0"/>
              <a:t>The monarchy was restored without shedding a drop of blood. </a:t>
            </a:r>
            <a:endParaRPr lang="en-US" dirty="0" smtClean="0"/>
          </a:p>
        </p:txBody>
      </p:sp>
      <p:pic>
        <p:nvPicPr>
          <p:cNvPr id="3" name="Picture 6" descr="coron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438400" y="1600200"/>
            <a:ext cx="3637605" cy="2668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6324600" y="2362200"/>
            <a:ext cx="2209800" cy="646331"/>
          </a:xfrm>
          <a:prstGeom prst="rect">
            <a:avLst/>
          </a:prstGeom>
          <a:noFill/>
        </p:spPr>
        <p:txBody>
          <a:bodyPr wrap="square" rtlCol="0">
            <a:spAutoFit/>
          </a:bodyPr>
          <a:lstStyle/>
          <a:p>
            <a:r>
              <a:rPr lang="en-US" dirty="0" smtClean="0"/>
              <a:t>Westminster Abbey</a:t>
            </a:r>
          </a:p>
          <a:p>
            <a:r>
              <a:rPr lang="en-US" dirty="0" smtClean="0"/>
              <a:t>April 23, 1660</a:t>
            </a:r>
            <a:endParaRPr lang="en-US" dirty="0"/>
          </a:p>
        </p:txBody>
      </p:sp>
    </p:spTree>
    <p:extLst>
      <p:ext uri="{BB962C8B-B14F-4D97-AF65-F5344CB8AC3E}">
        <p14:creationId xmlns:p14="http://schemas.microsoft.com/office/powerpoint/2010/main" val="40906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Rebirth of Theatre</a:t>
            </a:r>
          </a:p>
        </p:txBody>
      </p:sp>
      <p:sp>
        <p:nvSpPr>
          <p:cNvPr id="12291" name="Rectangle 3"/>
          <p:cNvSpPr>
            <a:spLocks noGrp="1" noChangeArrowheads="1"/>
          </p:cNvSpPr>
          <p:nvPr>
            <p:ph type="body" sz="half" idx="1"/>
          </p:nvPr>
        </p:nvSpPr>
        <p:spPr/>
        <p:txBody>
          <a:bodyPr>
            <a:normAutofit fontScale="92500" lnSpcReduction="20000"/>
          </a:bodyPr>
          <a:lstStyle/>
          <a:p>
            <a:pPr eaLnBrk="1" hangingPunct="1">
              <a:lnSpc>
                <a:spcPct val="90000"/>
              </a:lnSpc>
            </a:pPr>
            <a:r>
              <a:rPr lang="en-GB" sz="2400" dirty="0" smtClean="0">
                <a:cs typeface="Times New Roman" pitchFamily="48" charset="0"/>
              </a:rPr>
              <a:t>Puritan disapproval of the theatre diminishes in this century and theatre becomes another outlet for social satire. Restoration comedies addressed social issues like manners. The works were sophisticated in style and mature in content.</a:t>
            </a:r>
          </a:p>
          <a:p>
            <a:pPr eaLnBrk="1" hangingPunct="1">
              <a:lnSpc>
                <a:spcPct val="90000"/>
              </a:lnSpc>
            </a:pPr>
            <a:r>
              <a:rPr lang="en-GB" sz="2400" b="1" dirty="0" smtClean="0">
                <a:cs typeface="Times New Roman" pitchFamily="48" charset="0"/>
              </a:rPr>
              <a:t>John Dryden’s</a:t>
            </a:r>
            <a:r>
              <a:rPr lang="en-GB" sz="2400" dirty="0" smtClean="0">
                <a:cs typeface="Times New Roman" pitchFamily="48" charset="0"/>
              </a:rPr>
              <a:t> “Essay of Dramatic Poesy” brings Shakespeare back into the limelight. </a:t>
            </a:r>
            <a:endParaRPr lang="en-US" sz="2400" dirty="0" smtClean="0">
              <a:cs typeface="Times New Roman" pitchFamily="48" charset="0"/>
            </a:endParaRPr>
          </a:p>
          <a:p>
            <a:pPr eaLnBrk="1" hangingPunct="1">
              <a:lnSpc>
                <a:spcPct val="90000"/>
              </a:lnSpc>
              <a:buFont typeface="Symbol" pitchFamily="18" charset="2"/>
              <a:buNone/>
            </a:pPr>
            <a:r>
              <a:rPr lang="en-GB" sz="2400" dirty="0" smtClean="0">
                <a:cs typeface="Times New Roman" pitchFamily="48" charset="0"/>
              </a:rPr>
              <a:t> </a:t>
            </a:r>
            <a:endParaRPr lang="en-US" sz="2400" dirty="0" smtClean="0">
              <a:cs typeface="Times New Roman" pitchFamily="48" charset="0"/>
            </a:endParaRPr>
          </a:p>
        </p:txBody>
      </p:sp>
      <p:pic>
        <p:nvPicPr>
          <p:cNvPr id="12292" name="Picture 5" descr="C:\WINDOWS\Application Data\Microsoft\Media Catalog\dryden.jpe"/>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599113" y="1600200"/>
            <a:ext cx="2974975" cy="4495800"/>
          </a:xfrm>
        </p:spPr>
      </p:pic>
    </p:spTree>
    <p:extLst>
      <p:ext uri="{BB962C8B-B14F-4D97-AF65-F5344CB8AC3E}">
        <p14:creationId xmlns:p14="http://schemas.microsoft.com/office/powerpoint/2010/main" val="523172318"/>
      </p:ext>
    </p:extLst>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99</TotalTime>
  <Words>1131</Words>
  <Application>Microsoft Office PowerPoint</Application>
  <PresentationFormat>On-screen Show (4:3)</PresentationFormat>
  <Paragraphs>159</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Elemental</vt:lpstr>
      <vt:lpstr>The Restoration and Enlightenment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Rebirth of Theatre</vt:lpstr>
      <vt:lpstr>Restoration Society</vt:lpstr>
      <vt:lpstr>PowerPoint Presentation</vt:lpstr>
      <vt:lpstr>PowerPoint Presentation</vt:lpstr>
      <vt:lpstr>James II (1685-1688)</vt:lpstr>
      <vt:lpstr>The Glorious Revolution</vt:lpstr>
      <vt:lpstr>William III &amp; Mary II (1689-1702)</vt:lpstr>
      <vt:lpstr>Queen Anne (1702-1714)</vt:lpstr>
      <vt:lpstr>George I (1714-1727)</vt:lpstr>
      <vt:lpstr>Sir Robert Walpole</vt:lpstr>
      <vt:lpstr>George II (1727-1760)</vt:lpstr>
      <vt:lpstr>George III (1760-1820)</vt:lpstr>
      <vt:lpstr>PowerPoint Presentation</vt:lpstr>
      <vt:lpstr>John Milton (1608-1674)</vt:lpstr>
      <vt:lpstr>Andrew Marvell (1621-1678)</vt:lpstr>
      <vt:lpstr>Authors of the Georgian Period</vt:lpstr>
      <vt:lpstr>PowerPoint Presentation</vt:lpstr>
      <vt:lpstr>Jonathan Swift (1667-1745)</vt:lpstr>
      <vt:lpstr>Alexander Pope (1688-1744)</vt:lpstr>
      <vt:lpstr>Samuel Johnson (1709-1784)</vt:lpstr>
      <vt:lpstr>The “New Poetry”</vt:lpstr>
      <vt:lpstr>Odes and Elegies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Restoration and Enlightenment</dc:title>
  <dc:creator>Kim</dc:creator>
  <cp:lastModifiedBy>Kim</cp:lastModifiedBy>
  <cp:revision>13</cp:revision>
  <dcterms:created xsi:type="dcterms:W3CDTF">2013-02-19T21:29:36Z</dcterms:created>
  <dcterms:modified xsi:type="dcterms:W3CDTF">2013-02-19T23:09:23Z</dcterms:modified>
</cp:coreProperties>
</file>