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5"/>
  </p:notesMasterIdLst>
  <p:handoutMasterIdLst>
    <p:handoutMasterId r:id="rId46"/>
  </p:handoutMasterIdLst>
  <p:sldIdLst>
    <p:sldId id="256" r:id="rId2"/>
    <p:sldId id="297" r:id="rId3"/>
    <p:sldId id="291" r:id="rId4"/>
    <p:sldId id="292" r:id="rId5"/>
    <p:sldId id="293" r:id="rId6"/>
    <p:sldId id="294" r:id="rId7"/>
    <p:sldId id="295" r:id="rId8"/>
    <p:sldId id="298" r:id="rId9"/>
    <p:sldId id="257" r:id="rId10"/>
    <p:sldId id="300" r:id="rId11"/>
    <p:sldId id="258" r:id="rId12"/>
    <p:sldId id="259" r:id="rId13"/>
    <p:sldId id="260" r:id="rId14"/>
    <p:sldId id="261" r:id="rId15"/>
    <p:sldId id="266" r:id="rId16"/>
    <p:sldId id="262" r:id="rId17"/>
    <p:sldId id="263" r:id="rId18"/>
    <p:sldId id="264" r:id="rId19"/>
    <p:sldId id="285" r:id="rId20"/>
    <p:sldId id="284" r:id="rId21"/>
    <p:sldId id="265" r:id="rId22"/>
    <p:sldId id="267" r:id="rId23"/>
    <p:sldId id="268" r:id="rId24"/>
    <p:sldId id="287" r:id="rId25"/>
    <p:sldId id="269" r:id="rId26"/>
    <p:sldId id="289" r:id="rId27"/>
    <p:sldId id="270" r:id="rId28"/>
    <p:sldId id="271" r:id="rId29"/>
    <p:sldId id="272" r:id="rId30"/>
    <p:sldId id="273" r:id="rId31"/>
    <p:sldId id="274" r:id="rId32"/>
    <p:sldId id="275" r:id="rId33"/>
    <p:sldId id="278" r:id="rId34"/>
    <p:sldId id="301" r:id="rId35"/>
    <p:sldId id="279" r:id="rId36"/>
    <p:sldId id="280" r:id="rId37"/>
    <p:sldId id="302" r:id="rId38"/>
    <p:sldId id="303" r:id="rId39"/>
    <p:sldId id="304" r:id="rId40"/>
    <p:sldId id="305" r:id="rId41"/>
    <p:sldId id="281" r:id="rId42"/>
    <p:sldId id="282" r:id="rId43"/>
    <p:sldId id="299"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99" autoAdjust="0"/>
    <p:restoredTop sz="94660"/>
  </p:normalViewPr>
  <p:slideViewPr>
    <p:cSldViewPr>
      <p:cViewPr>
        <p:scale>
          <a:sx n="105" d="100"/>
          <a:sy n="105" d="100"/>
        </p:scale>
        <p:origin x="-10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829E4F-1F87-40A4-A94D-FD99253B4821}" type="datetimeFigureOut">
              <a:rPr lang="en-US" smtClean="0"/>
              <a:t>2/28/2019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AC2FBE8-B9E9-4DE0-A024-435E8CE95410}" type="slidenum">
              <a:rPr lang="en-US" smtClean="0"/>
              <a:t>‹#›</a:t>
            </a:fld>
            <a:endParaRPr lang="en-US"/>
          </a:p>
        </p:txBody>
      </p:sp>
    </p:spTree>
    <p:extLst>
      <p:ext uri="{BB962C8B-B14F-4D97-AF65-F5344CB8AC3E}">
        <p14:creationId xmlns:p14="http://schemas.microsoft.com/office/powerpoint/2010/main" val="1863588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630AD3-743E-4D9C-9AE9-2AE012D7B718}" type="datetimeFigureOut">
              <a:rPr lang="en-US" smtClean="0"/>
              <a:t>2/28/2019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2CEB8B-D6C1-4053-A3C0-2F453F9B5AF5}" type="slidenum">
              <a:rPr lang="en-US" smtClean="0"/>
              <a:t>‹#›</a:t>
            </a:fld>
            <a:endParaRPr lang="en-US"/>
          </a:p>
        </p:txBody>
      </p:sp>
    </p:spTree>
    <p:extLst>
      <p:ext uri="{BB962C8B-B14F-4D97-AF65-F5344CB8AC3E}">
        <p14:creationId xmlns:p14="http://schemas.microsoft.com/office/powerpoint/2010/main" val="3127816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2CEB8B-D6C1-4053-A3C0-2F453F9B5AF5}" type="slidenum">
              <a:rPr lang="en-US" smtClean="0"/>
              <a:t>33</a:t>
            </a:fld>
            <a:endParaRPr lang="en-US"/>
          </a:p>
        </p:txBody>
      </p:sp>
    </p:spTree>
    <p:extLst>
      <p:ext uri="{BB962C8B-B14F-4D97-AF65-F5344CB8AC3E}">
        <p14:creationId xmlns:p14="http://schemas.microsoft.com/office/powerpoint/2010/main" val="40768489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8"/>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9"/>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126D3518-14CF-43A4-BB15-10FF4E5D05EB}" type="datetimeFigureOut">
              <a:rPr lang="en-US"/>
              <a:pPr>
                <a:defRPr/>
              </a:pPr>
              <a:t>2/28/2019</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B665AC14-05E7-4447-AB2B-B67022CDAA1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39050CA-5A11-4868-AD79-3A6CDD6B4D4C}" type="datetimeFigureOut">
              <a:rPr lang="en-US"/>
              <a:pPr>
                <a:defRPr/>
              </a:pPr>
              <a:t>2/28/2019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1607D4B-CFB5-4242-BB15-3117B3CC96B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8"/>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7"/>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8B757041-8B30-424D-BFED-77F777B19B3B}" type="datetimeFigureOut">
              <a:rPr lang="en-US"/>
              <a:pPr>
                <a:defRPr/>
              </a:pPr>
              <a:t>2/28/2019</a:t>
            </a:fld>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816CB191-5D41-4E44-AF9E-BB0DFD7BE10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48DA89C-4C1A-4730-8A60-EA5103F9C53D}" type="datetimeFigureOut">
              <a:rPr lang="en-US"/>
              <a:pPr>
                <a:defRPr/>
              </a:pPr>
              <a:t>2/28/2019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D2CE3E-2A9D-4548-A367-D9918EC75F9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8"/>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11"/>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D853804B-6B3D-4C94-8094-770A6AEAA212}" type="datetimeFigureOut">
              <a:rPr lang="en-US"/>
              <a:pPr>
                <a:defRPr/>
              </a:pPr>
              <a:t>2/28/2019</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0F7CD0E5-B015-47B3-8917-ECCC92047B5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31C5921-2C01-4211-A0A4-F8ABE11B0EE7}" type="datetimeFigureOut">
              <a:rPr lang="en-US"/>
              <a:pPr>
                <a:defRPr/>
              </a:pPr>
              <a:t>2/28/2019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B4CE838-A103-4A17-A673-01DB210844E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1921088-D2C3-472E-9847-31D1A57EBEE0}" type="datetimeFigureOut">
              <a:rPr lang="en-US"/>
              <a:pPr>
                <a:defRPr/>
              </a:pPr>
              <a:t>2/28/2019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5FB17AE-DC55-4868-8915-6096B0DA8ED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A5413D0-BF78-41EA-964A-6CE9A43FEA30}" type="datetimeFigureOut">
              <a:rPr lang="en-US"/>
              <a:pPr>
                <a:defRPr/>
              </a:pPr>
              <a:t>2/28/2019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C181FA2-B94C-41B4-B2D2-7E54EFAED68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08F0AD17-7873-4C0E-A5D5-F49ADD851A24}" type="datetimeFigureOut">
              <a:rPr lang="en-US"/>
              <a:pPr>
                <a:defRPr/>
              </a:pPr>
              <a:t>2/28/2019</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DFF5D4F4-1918-413F-94F8-2F0F11A8694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11"/>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8"/>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B7E97929-B745-45CF-BFF8-747FD4AD3374}" type="datetimeFigureOut">
              <a:rPr lang="en-US"/>
              <a:pPr>
                <a:defRPr/>
              </a:pPr>
              <a:t>2/28/2019</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FF5ED741-7FA4-47A9-972C-7345A42A8A4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10"/>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8"/>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9A9CF4DC-52B3-44DC-821A-E08F1ECAAAD2}" type="datetimeFigureOut">
              <a:rPr lang="en-US"/>
              <a:pPr>
                <a:defRPr/>
              </a:pPr>
              <a:t>2/28/2019</a:t>
            </a:fld>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19C4306C-5899-4037-8877-18AF1E4DB71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fld id="{EA7FD861-33D3-4D93-AE26-2608A990F4CB}" type="datetimeFigureOut">
              <a:rPr lang="en-US"/>
              <a:pPr>
                <a:defRPr/>
              </a:pPr>
              <a:t>2/28/2019</a:t>
            </a:fld>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a:solidFill>
                  <a:schemeClr val="tx1">
                    <a:tint val="95000"/>
                  </a:schemeClr>
                </a:solidFill>
                <a:latin typeface="+mn-lt"/>
              </a:defRPr>
            </a:lvl1pPr>
            <a:extLst/>
          </a:lstStyle>
          <a:p>
            <a:pPr>
              <a:defRPr/>
            </a:pPr>
            <a:fld id="{2817CA7A-1469-43C8-B2F8-14A8A46E62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5" r:id="rId3"/>
    <p:sldLayoutId id="2147483682" r:id="rId4"/>
    <p:sldLayoutId id="2147483681" r:id="rId5"/>
    <p:sldLayoutId id="2147483680" r:id="rId6"/>
    <p:sldLayoutId id="2147483686" r:id="rId7"/>
    <p:sldLayoutId id="2147483687" r:id="rId8"/>
    <p:sldLayoutId id="2147483688" r:id="rId9"/>
    <p:sldLayoutId id="2147483679" r:id="rId10"/>
    <p:sldLayoutId id="2147483689" r:id="rId11"/>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u2V0vOFexY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owl.english.purdue.edu/owl/resource/614/03/" TargetMode="External"/><Relationship Id="rId2" Type="http://schemas.openxmlformats.org/officeDocument/2006/relationships/hyperlink" Target="http://owl.english.purdue.edu/owl/resource/614/0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FRvVFW85Ic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owl.english.purdue.edu/owl/resource/747/02/"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npr.org/programs/ted-radio-hour/458496650/the-heros-journey?showDate=2015-12-1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zimbardo.com/" TargetMode="External"/><Relationship Id="rId2" Type="http://schemas.openxmlformats.org/officeDocument/2006/relationships/hyperlink" Target="https://www.youtube.com/watch?v=-IVHoeUGiVg" TargetMode="External"/><Relationship Id="rId1" Type="http://schemas.openxmlformats.org/officeDocument/2006/relationships/slideLayout" Target="../slideLayouts/slideLayout2.xml"/><Relationship Id="rId4" Type="http://schemas.openxmlformats.org/officeDocument/2006/relationships/hyperlink" Target="http://www.imdb.com/title/tt042029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eaLnBrk="1" fontAlgn="auto" hangingPunct="1">
              <a:spcAft>
                <a:spcPts val="0"/>
              </a:spcAft>
              <a:defRPr/>
            </a:pPr>
            <a:r>
              <a:rPr lang="en-US" dirty="0" smtClean="0">
                <a:solidFill>
                  <a:schemeClr val="accent1">
                    <a:satMod val="150000"/>
                  </a:schemeClr>
                </a:solidFill>
              </a:rPr>
              <a:t>12</a:t>
            </a:r>
            <a:r>
              <a:rPr lang="en-US" baseline="30000" dirty="0" smtClean="0">
                <a:solidFill>
                  <a:schemeClr val="accent1">
                    <a:satMod val="150000"/>
                  </a:schemeClr>
                </a:solidFill>
              </a:rPr>
              <a:t>th</a:t>
            </a:r>
            <a:r>
              <a:rPr lang="en-US" dirty="0" smtClean="0">
                <a:solidFill>
                  <a:schemeClr val="accent1">
                    <a:satMod val="150000"/>
                  </a:schemeClr>
                </a:solidFill>
              </a:rPr>
              <a:t> Grade Research Paper</a:t>
            </a:r>
            <a:endParaRPr lang="en-US" dirty="0">
              <a:solidFill>
                <a:schemeClr val="accent1">
                  <a:satMod val="150000"/>
                </a:schemeClr>
              </a:solidFill>
            </a:endParaRPr>
          </a:p>
        </p:txBody>
      </p:sp>
      <p:sp>
        <p:nvSpPr>
          <p:cNvPr id="13314" name="Subtitle 2"/>
          <p:cNvSpPr>
            <a:spLocks noGrp="1"/>
          </p:cNvSpPr>
          <p:nvPr>
            <p:ph type="subTitle" idx="1"/>
          </p:nvPr>
        </p:nvSpPr>
        <p:spPr>
          <a:xfrm>
            <a:off x="685800" y="1828800"/>
            <a:ext cx="8077200" cy="1500188"/>
          </a:xfrm>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Pause and Look at the Rubric!</a:t>
            </a:r>
            <a:endParaRPr lang="en-US" dirty="0"/>
          </a:p>
        </p:txBody>
      </p:sp>
      <p:sp>
        <p:nvSpPr>
          <p:cNvPr id="3" name="Content Placeholder 2"/>
          <p:cNvSpPr>
            <a:spLocks noGrp="1"/>
          </p:cNvSpPr>
          <p:nvPr>
            <p:ph idx="1"/>
          </p:nvPr>
        </p:nvSpPr>
        <p:spPr/>
        <p:txBody>
          <a:bodyPr/>
          <a:lstStyle/>
          <a:p>
            <a:r>
              <a:rPr lang="en-US" dirty="0" smtClean="0"/>
              <a:t>Hero – pp. 20-21</a:t>
            </a:r>
          </a:p>
          <a:p>
            <a:r>
              <a:rPr lang="en-US" dirty="0" smtClean="0"/>
              <a:t>Monster – pp. 23-24</a:t>
            </a:r>
          </a:p>
          <a:p>
            <a:pPr marL="119062" indent="0">
              <a:buNone/>
            </a:pPr>
            <a:endParaRPr lang="en-US" dirty="0" smtClean="0"/>
          </a:p>
          <a:p>
            <a:pPr lvl="1"/>
            <a:r>
              <a:rPr lang="en-US" dirty="0" smtClean="0"/>
              <a:t>The Rubric will be collected the day you turn-in your research paper</a:t>
            </a:r>
            <a:endParaRPr lang="en-US" dirty="0"/>
          </a:p>
        </p:txBody>
      </p:sp>
    </p:spTree>
    <p:extLst>
      <p:ext uri="{BB962C8B-B14F-4D97-AF65-F5344CB8AC3E}">
        <p14:creationId xmlns:p14="http://schemas.microsoft.com/office/powerpoint/2010/main" val="666742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eaLnBrk="1" fontAlgn="auto" hangingPunct="1">
              <a:spcAft>
                <a:spcPts val="0"/>
              </a:spcAft>
              <a:defRPr/>
            </a:pPr>
            <a:r>
              <a:rPr lang="en-US" sz="3200" dirty="0" smtClean="0">
                <a:solidFill>
                  <a:schemeClr val="accent1">
                    <a:satMod val="150000"/>
                  </a:schemeClr>
                </a:solidFill>
              </a:rPr>
              <a:t>Step Two: Is the Research Appropriate? </a:t>
            </a:r>
            <a:br>
              <a:rPr lang="en-US" sz="3200" dirty="0" smtClean="0">
                <a:solidFill>
                  <a:schemeClr val="accent1">
                    <a:satMod val="150000"/>
                  </a:schemeClr>
                </a:solidFill>
              </a:rPr>
            </a:br>
            <a:r>
              <a:rPr lang="en-US" sz="3200" dirty="0" smtClean="0">
                <a:solidFill>
                  <a:schemeClr val="accent1">
                    <a:satMod val="150000"/>
                  </a:schemeClr>
                </a:solidFill>
              </a:rPr>
              <a:t>( Not all of these will apply to your paper)</a:t>
            </a:r>
            <a:endParaRPr lang="en-US" sz="3200" dirty="0">
              <a:solidFill>
                <a:schemeClr val="accent1">
                  <a:satMod val="150000"/>
                </a:schemeClr>
              </a:solidFill>
            </a:endParaRPr>
          </a:p>
        </p:txBody>
      </p:sp>
      <p:sp>
        <p:nvSpPr>
          <p:cNvPr id="3" name="Content Placeholder 2"/>
          <p:cNvSpPr>
            <a:spLocks noGrp="1"/>
          </p:cNvSpPr>
          <p:nvPr>
            <p:ph idx="1"/>
          </p:nvPr>
        </p:nvSpPr>
        <p:spPr>
          <a:xfrm>
            <a:off x="457200" y="1774825"/>
            <a:ext cx="8229600" cy="4930775"/>
          </a:xfrm>
        </p:spPr>
        <p:txBody>
          <a:bodyPr rtlCol="0">
            <a:normAutofit fontScale="85000" lnSpcReduction="20000"/>
          </a:bodyPr>
          <a:lstStyle/>
          <a:p>
            <a:pPr marL="438912" indent="-320040" eaLnBrk="1" fontAlgn="auto" hangingPunct="1">
              <a:spcBef>
                <a:spcPts val="0"/>
              </a:spcBef>
              <a:spcAft>
                <a:spcPts val="0"/>
              </a:spcAft>
              <a:buFont typeface="Wingdings 2"/>
              <a:buChar char=""/>
              <a:defRPr/>
            </a:pPr>
            <a:r>
              <a:rPr lang="en-US" dirty="0" smtClean="0"/>
              <a:t>Highlighting your Sources – Informative Section</a:t>
            </a:r>
          </a:p>
          <a:p>
            <a:pPr marL="731520" lvl="1" indent="-274320" eaLnBrk="1" fontAlgn="auto" hangingPunct="1">
              <a:spcAft>
                <a:spcPts val="0"/>
              </a:spcAft>
              <a:buFont typeface="Wingdings"/>
              <a:buChar char=""/>
              <a:defRPr/>
            </a:pPr>
            <a:r>
              <a:rPr lang="en-US" dirty="0" smtClean="0"/>
              <a:t>You should highlight the articles with the following in mind:</a:t>
            </a:r>
          </a:p>
          <a:p>
            <a:pPr marL="996696" lvl="2" eaLnBrk="1" fontAlgn="auto" hangingPunct="1">
              <a:spcAft>
                <a:spcPts val="0"/>
              </a:spcAft>
              <a:buClr>
                <a:schemeClr val="accent3"/>
              </a:buClr>
              <a:buFont typeface="Arial"/>
              <a:buChar char="▪"/>
              <a:defRPr/>
            </a:pPr>
            <a:r>
              <a:rPr lang="en-US" dirty="0" smtClean="0"/>
              <a:t>Defining the Monster or the Hero</a:t>
            </a:r>
          </a:p>
          <a:p>
            <a:pPr marL="996696" lvl="2" eaLnBrk="1" fontAlgn="auto" hangingPunct="1">
              <a:spcAft>
                <a:spcPts val="0"/>
              </a:spcAft>
              <a:buClr>
                <a:schemeClr val="accent3"/>
              </a:buClr>
              <a:buFont typeface="Arial"/>
              <a:buChar char="▪"/>
              <a:defRPr/>
            </a:pPr>
            <a:r>
              <a:rPr lang="en-US" dirty="0" smtClean="0"/>
              <a:t>Biographical Information</a:t>
            </a:r>
          </a:p>
          <a:p>
            <a:pPr marL="996696" lvl="2" eaLnBrk="1" fontAlgn="auto" hangingPunct="1">
              <a:spcAft>
                <a:spcPts val="0"/>
              </a:spcAft>
              <a:buClr>
                <a:schemeClr val="accent3"/>
              </a:buClr>
              <a:buFont typeface="Arial"/>
              <a:buChar char="▪"/>
              <a:defRPr/>
            </a:pPr>
            <a:r>
              <a:rPr lang="en-US" dirty="0" smtClean="0"/>
              <a:t>Motivation</a:t>
            </a:r>
          </a:p>
          <a:p>
            <a:pPr marL="996696" lvl="2" eaLnBrk="1" fontAlgn="auto" hangingPunct="1">
              <a:spcAft>
                <a:spcPts val="0"/>
              </a:spcAft>
              <a:buClr>
                <a:schemeClr val="accent3"/>
              </a:buClr>
              <a:buFont typeface="Arial"/>
              <a:buChar char="▪"/>
              <a:defRPr/>
            </a:pPr>
            <a:r>
              <a:rPr lang="en-US" dirty="0" smtClean="0"/>
              <a:t>Medical Condition</a:t>
            </a:r>
          </a:p>
          <a:p>
            <a:pPr marL="996696" lvl="2" eaLnBrk="1" fontAlgn="auto" hangingPunct="1">
              <a:spcAft>
                <a:spcPts val="0"/>
              </a:spcAft>
              <a:buClr>
                <a:schemeClr val="accent3"/>
              </a:buClr>
              <a:buFont typeface="Arial"/>
              <a:buChar char="▪"/>
              <a:defRPr/>
            </a:pPr>
            <a:r>
              <a:rPr lang="en-US" dirty="0" smtClean="0"/>
              <a:t>Political Beliefs</a:t>
            </a:r>
          </a:p>
          <a:p>
            <a:pPr marL="996696" lvl="2" eaLnBrk="1" fontAlgn="auto" hangingPunct="1">
              <a:spcAft>
                <a:spcPts val="0"/>
              </a:spcAft>
              <a:buClr>
                <a:schemeClr val="accent3"/>
              </a:buClr>
              <a:buFont typeface="Arial"/>
              <a:buChar char="▪"/>
              <a:defRPr/>
            </a:pPr>
            <a:r>
              <a:rPr lang="en-US" dirty="0" smtClean="0"/>
              <a:t>Religious Beliefs</a:t>
            </a:r>
          </a:p>
          <a:p>
            <a:pPr marL="996696" lvl="2" eaLnBrk="1" fontAlgn="auto" hangingPunct="1">
              <a:spcAft>
                <a:spcPts val="0"/>
              </a:spcAft>
              <a:buClr>
                <a:schemeClr val="accent3"/>
              </a:buClr>
              <a:buFont typeface="Arial"/>
              <a:buChar char="▪"/>
              <a:defRPr/>
            </a:pPr>
            <a:r>
              <a:rPr lang="en-US" dirty="0" smtClean="0"/>
              <a:t>Personal Beliefs</a:t>
            </a:r>
          </a:p>
          <a:p>
            <a:pPr marL="996696" lvl="2" eaLnBrk="1" fontAlgn="auto" hangingPunct="1">
              <a:spcAft>
                <a:spcPts val="0"/>
              </a:spcAft>
              <a:buClr>
                <a:schemeClr val="accent3"/>
              </a:buClr>
              <a:buFont typeface="Arial"/>
              <a:buChar char="▪"/>
              <a:defRPr/>
            </a:pPr>
            <a:r>
              <a:rPr lang="en-US" dirty="0" smtClean="0"/>
              <a:t>Explanation of the Crime –OR-</a:t>
            </a:r>
          </a:p>
          <a:p>
            <a:pPr marL="1217358" lvl="3" eaLnBrk="1" fontAlgn="auto" hangingPunct="1">
              <a:spcAft>
                <a:spcPts val="0"/>
              </a:spcAft>
              <a:buClr>
                <a:schemeClr val="accent3"/>
              </a:buClr>
              <a:buFont typeface="Arial"/>
              <a:buChar char="▪"/>
              <a:defRPr/>
            </a:pPr>
            <a:r>
              <a:rPr lang="en-US" dirty="0" smtClean="0"/>
              <a:t>Contribution/Impact to Society, Humanitarian Recognition, etc..</a:t>
            </a:r>
          </a:p>
          <a:p>
            <a:pPr marL="996696" lvl="2" eaLnBrk="1" fontAlgn="auto" hangingPunct="1">
              <a:spcAft>
                <a:spcPts val="0"/>
              </a:spcAft>
              <a:buClr>
                <a:schemeClr val="accent3"/>
              </a:buClr>
              <a:buFont typeface="Arial"/>
              <a:buChar char="▪"/>
              <a:defRPr/>
            </a:pPr>
            <a:r>
              <a:rPr lang="en-US" dirty="0" smtClean="0"/>
              <a:t>Trial Information/Award Information</a:t>
            </a:r>
          </a:p>
          <a:p>
            <a:pPr marL="996696" lvl="2" eaLnBrk="1" fontAlgn="auto" hangingPunct="1">
              <a:spcAft>
                <a:spcPts val="0"/>
              </a:spcAft>
              <a:buClr>
                <a:schemeClr val="accent3"/>
              </a:buClr>
              <a:buFont typeface="Arial"/>
              <a:buChar char="▪"/>
              <a:defRPr/>
            </a:pPr>
            <a:r>
              <a:rPr lang="en-US" dirty="0" smtClean="0"/>
              <a:t>Legal Condition/Society’s views of the Heroism</a:t>
            </a:r>
          </a:p>
          <a:p>
            <a:pPr marL="1426464" lvl="4" indent="-182880" eaLnBrk="1" fontAlgn="auto" hangingPunct="1">
              <a:spcAft>
                <a:spcPts val="0"/>
              </a:spcAft>
              <a:buClr>
                <a:schemeClr val="accent5"/>
              </a:buClr>
              <a:buFont typeface="Wingdings 3"/>
              <a:buChar char=""/>
              <a:defRPr/>
            </a:pPr>
            <a:r>
              <a:rPr dirty="0"/>
              <a:t>REMEMBER: these paragraphs will have several citations</a:t>
            </a:r>
          </a:p>
          <a:p>
            <a:pPr marL="996696" lvl="2" eaLnBrk="1" fontAlgn="auto" hangingPunct="1">
              <a:spcAft>
                <a:spcPts val="0"/>
              </a:spcAft>
              <a:buClr>
                <a:schemeClr val="accent3"/>
              </a:buClr>
              <a:buFont typeface="Arial"/>
              <a:buChar char="▪"/>
              <a:defRP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a:solidFill>
                  <a:schemeClr val="accent1">
                    <a:satMod val="150000"/>
                  </a:schemeClr>
                </a:solidFill>
              </a:rPr>
              <a:t>Step Two: Is the Research Appropriate?</a:t>
            </a:r>
          </a:p>
        </p:txBody>
      </p:sp>
      <p:sp>
        <p:nvSpPr>
          <p:cNvPr id="16386" name="Content Placeholder 2"/>
          <p:cNvSpPr>
            <a:spLocks noGrp="1"/>
          </p:cNvSpPr>
          <p:nvPr>
            <p:ph idx="1"/>
          </p:nvPr>
        </p:nvSpPr>
        <p:spPr>
          <a:xfrm>
            <a:off x="457200" y="1774825"/>
            <a:ext cx="8229600" cy="4930775"/>
          </a:xfrm>
        </p:spPr>
        <p:txBody>
          <a:bodyPr/>
          <a:lstStyle/>
          <a:p>
            <a:pPr eaLnBrk="1" hangingPunct="1"/>
            <a:r>
              <a:rPr lang="en-US" sz="2800" dirty="0" smtClean="0"/>
              <a:t>Highlighting Sources – Analytical Thinking Section</a:t>
            </a:r>
          </a:p>
          <a:p>
            <a:pPr lvl="1" eaLnBrk="1" hangingPunct="1"/>
            <a:r>
              <a:rPr lang="en-US" dirty="0" smtClean="0"/>
              <a:t>This is the challenge: Can you support YOUR ideas with research from EXPERTS? </a:t>
            </a:r>
          </a:p>
          <a:p>
            <a:pPr lvl="1" eaLnBrk="1" hangingPunct="1"/>
            <a:r>
              <a:rPr lang="en-US" dirty="0" smtClean="0"/>
              <a:t>You should have information on the following:</a:t>
            </a:r>
          </a:p>
          <a:p>
            <a:pPr lvl="2" eaLnBrk="1" hangingPunct="1"/>
            <a:r>
              <a:rPr lang="en-US" dirty="0" smtClean="0"/>
              <a:t>Clear definition of nature; clear definition of nurture</a:t>
            </a:r>
          </a:p>
          <a:p>
            <a:pPr lvl="3" eaLnBrk="1" hangingPunct="1"/>
            <a:r>
              <a:rPr lang="en-US" dirty="0" smtClean="0"/>
              <a:t>If the article you find does not have enough information, then you should find a Psychology Book to reference</a:t>
            </a:r>
          </a:p>
          <a:p>
            <a:pPr lvl="3" eaLnBrk="1" hangingPunct="1"/>
            <a:r>
              <a:rPr lang="en-US" dirty="0" smtClean="0"/>
              <a:t>Clear links between your human monster or hero and the concept of nature, nurture, or a combination of both (several examples)</a:t>
            </a:r>
          </a:p>
          <a:p>
            <a:pPr lvl="4" eaLnBrk="1" hangingPunct="1"/>
            <a:r>
              <a:rPr sz="1600" dirty="0" smtClean="0"/>
              <a:t>How will you prove to your audience that your analysis is correct? What kind of information do you need to support your opinion? </a:t>
            </a:r>
            <a:endParaRPr dirty="0"/>
          </a:p>
          <a:p>
            <a:pPr marL="1243012" lvl="4" indent="0" eaLnBrk="1" hangingPunct="1">
              <a:buNone/>
            </a:pPr>
            <a:r>
              <a:rPr lang="en-US" sz="1600" b="1" dirty="0" smtClean="0"/>
              <a:t>Let’s take a break and watch this Ted Talk: </a:t>
            </a:r>
            <a:r>
              <a:rPr lang="en-US" sz="1600" b="1" dirty="0" smtClean="0">
                <a:hlinkClick r:id="rId2"/>
              </a:rPr>
              <a:t>James Fallon – Exploring the Mind of a Killer </a:t>
            </a:r>
            <a:r>
              <a:rPr lang="en-US" sz="1600" b="1" dirty="0" smtClean="0"/>
              <a:t>(6:30) – p. 7 in Monsters packet</a:t>
            </a:r>
            <a:endParaRPr sz="1600"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a:solidFill>
                  <a:schemeClr val="accent1">
                    <a:satMod val="150000"/>
                  </a:schemeClr>
                </a:solidFill>
              </a:rPr>
              <a:t>Step Two: Is the Research Appropriate?</a:t>
            </a:r>
          </a:p>
        </p:txBody>
      </p:sp>
      <p:sp>
        <p:nvSpPr>
          <p:cNvPr id="3" name="Content Placeholder 2"/>
          <p:cNvSpPr>
            <a:spLocks noGrp="1"/>
          </p:cNvSpPr>
          <p:nvPr>
            <p:ph idx="1"/>
          </p:nvPr>
        </p:nvSpPr>
        <p:spPr>
          <a:xfrm>
            <a:off x="457200" y="1774825"/>
            <a:ext cx="8229600" cy="4930775"/>
          </a:xfrm>
        </p:spPr>
        <p:txBody>
          <a:bodyPr rtlCol="0">
            <a:normAutofit fontScale="77500" lnSpcReduction="20000"/>
          </a:bodyPr>
          <a:lstStyle/>
          <a:p>
            <a:pPr marL="438912" indent="-320040" eaLnBrk="1" fontAlgn="auto" hangingPunct="1">
              <a:spcBef>
                <a:spcPts val="0"/>
              </a:spcBef>
              <a:spcAft>
                <a:spcPts val="0"/>
              </a:spcAft>
              <a:buFont typeface="Wingdings 2"/>
              <a:buChar char=""/>
              <a:defRPr/>
            </a:pPr>
            <a:r>
              <a:rPr lang="en-US" dirty="0" smtClean="0"/>
              <a:t>Highlighting Sources – Analytical Thinking Section</a:t>
            </a:r>
          </a:p>
          <a:p>
            <a:pPr marL="731520" lvl="1" indent="-274320" eaLnBrk="1" fontAlgn="auto" hangingPunct="1">
              <a:spcAft>
                <a:spcPts val="0"/>
              </a:spcAft>
              <a:buFont typeface="Wingdings"/>
              <a:buChar char=""/>
              <a:defRPr/>
            </a:pPr>
            <a:r>
              <a:rPr lang="en-US" dirty="0" smtClean="0"/>
              <a:t>How will I support MY IDEAS with CREDIBLE research from EXPERTS?</a:t>
            </a:r>
          </a:p>
          <a:p>
            <a:pPr marL="996696" lvl="2" eaLnBrk="1" fontAlgn="auto" hangingPunct="1">
              <a:spcAft>
                <a:spcPts val="0"/>
              </a:spcAft>
              <a:buClr>
                <a:schemeClr val="accent3"/>
              </a:buClr>
              <a:buFont typeface="Arial"/>
              <a:buChar char="▪"/>
              <a:defRPr/>
            </a:pPr>
            <a:r>
              <a:rPr lang="en-US" dirty="0" smtClean="0"/>
              <a:t>Unique definition of fear with several examples that support this definition –OR—</a:t>
            </a:r>
          </a:p>
          <a:p>
            <a:pPr marL="1217358" lvl="3" eaLnBrk="1" fontAlgn="auto" hangingPunct="1">
              <a:spcAft>
                <a:spcPts val="0"/>
              </a:spcAft>
              <a:buClr>
                <a:schemeClr val="accent3"/>
              </a:buClr>
              <a:buFont typeface="Arial"/>
              <a:buChar char="▪"/>
              <a:defRPr/>
            </a:pPr>
            <a:r>
              <a:rPr lang="en-US" dirty="0" smtClean="0"/>
              <a:t>Unique definition of heroism (could include a section on bravery and/or selflessness) with several examples that support this definition</a:t>
            </a:r>
          </a:p>
          <a:p>
            <a:pPr marL="996696" lvl="2" eaLnBrk="1" fontAlgn="auto" hangingPunct="1">
              <a:spcAft>
                <a:spcPts val="0"/>
              </a:spcAft>
              <a:buClr>
                <a:schemeClr val="accent3"/>
              </a:buClr>
              <a:buFont typeface="Arial"/>
              <a:buChar char="▪"/>
              <a:defRPr/>
            </a:pPr>
            <a:r>
              <a:rPr lang="en-US" dirty="0" smtClean="0"/>
              <a:t>Define which is more frightening: monsters in fiction or those in real life? –OR—</a:t>
            </a:r>
          </a:p>
          <a:p>
            <a:pPr marL="1217358" lvl="3" eaLnBrk="1" fontAlgn="auto" hangingPunct="1">
              <a:spcAft>
                <a:spcPts val="0"/>
              </a:spcAft>
              <a:buClr>
                <a:schemeClr val="accent3"/>
              </a:buClr>
              <a:buFont typeface="Arial"/>
              <a:buChar char="▪"/>
              <a:defRPr/>
            </a:pPr>
            <a:r>
              <a:rPr lang="en-US" dirty="0" smtClean="0"/>
              <a:t>Define which is more inspiring: heroes in fiction or those in real life?</a:t>
            </a:r>
          </a:p>
          <a:p>
            <a:pPr marL="1425702" lvl="4" indent="-182880" eaLnBrk="1" fontAlgn="auto" hangingPunct="1">
              <a:spcAft>
                <a:spcPts val="0"/>
              </a:spcAft>
              <a:buClr>
                <a:schemeClr val="accent4"/>
              </a:buClr>
              <a:buFont typeface="Arial"/>
              <a:buChar char="▪"/>
              <a:defRPr/>
            </a:pPr>
            <a:r>
              <a:rPr lang="en-US" dirty="0" smtClean="0"/>
              <a:t>What are some examples that I can use?</a:t>
            </a:r>
          </a:p>
          <a:p>
            <a:pPr marL="1425702" lvl="4" indent="-182880" eaLnBrk="1" fontAlgn="auto" hangingPunct="1">
              <a:spcAft>
                <a:spcPts val="0"/>
              </a:spcAft>
              <a:buClr>
                <a:schemeClr val="accent4"/>
              </a:buClr>
              <a:buFont typeface="Arial"/>
              <a:buChar char="▪"/>
              <a:defRPr/>
            </a:pPr>
            <a:r>
              <a:rPr lang="en-US" dirty="0" smtClean="0"/>
              <a:t>Answer the questions HOW and WHY!</a:t>
            </a:r>
          </a:p>
          <a:p>
            <a:pPr marL="1628521" lvl="5">
              <a:buClr>
                <a:schemeClr val="accent5"/>
              </a:buClr>
              <a:buFont typeface="Wingdings 3"/>
              <a:buChar char=""/>
              <a:defRPr/>
            </a:pPr>
            <a:r>
              <a:rPr dirty="0"/>
              <a:t>Why is one type of monster more frightening? Why do I define fear in this manner? </a:t>
            </a:r>
            <a:endParaRPr lang="en-US" dirty="0" smtClean="0"/>
          </a:p>
          <a:p>
            <a:pPr marL="1628521" lvl="5">
              <a:buClr>
                <a:schemeClr val="accent5"/>
              </a:buClr>
              <a:buFont typeface="Wingdings 3"/>
              <a:buChar char=""/>
              <a:defRPr/>
            </a:pPr>
            <a:r>
              <a:rPr lang="en-US" dirty="0" smtClean="0"/>
              <a:t>Why is one type of hero more inspiring? Why am I defining heroism in this manner?</a:t>
            </a:r>
            <a:endParaRPr dirty="0"/>
          </a:p>
          <a:p>
            <a:pPr marL="1243584" lvl="4" indent="0" algn="ctr" eaLnBrk="1" fontAlgn="auto" hangingPunct="1">
              <a:spcAft>
                <a:spcPts val="0"/>
              </a:spcAft>
              <a:buClr>
                <a:schemeClr val="accent5"/>
              </a:buClr>
              <a:buFont typeface="Wingdings 3"/>
              <a:buNone/>
              <a:defRPr/>
            </a:pPr>
            <a:r>
              <a:rPr dirty="0"/>
              <a:t>**Take some time to start reading your resources and determining what you </a:t>
            </a:r>
            <a:r>
              <a:rPr dirty="0" smtClean="0"/>
              <a:t>need. This is one of the most challenging parts of the paper, so quality research is necessary!**</a:t>
            </a:r>
            <a:endParaRP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solidFill>
                  <a:schemeClr val="accent1">
                    <a:satMod val="150000"/>
                  </a:schemeClr>
                </a:solidFill>
              </a:rPr>
              <a:t>Step Three: Works Cited Page</a:t>
            </a:r>
            <a:endParaRPr lang="en-US" dirty="0">
              <a:solidFill>
                <a:schemeClr val="accent1">
                  <a:satMod val="150000"/>
                </a:schemeClr>
              </a:solidFill>
            </a:endParaRPr>
          </a:p>
        </p:txBody>
      </p:sp>
      <p:sp>
        <p:nvSpPr>
          <p:cNvPr id="18434" name="Content Placeholder 2"/>
          <p:cNvSpPr>
            <a:spLocks noGrp="1"/>
          </p:cNvSpPr>
          <p:nvPr>
            <p:ph idx="1"/>
          </p:nvPr>
        </p:nvSpPr>
        <p:spPr/>
        <p:txBody>
          <a:bodyPr/>
          <a:lstStyle/>
          <a:p>
            <a:pPr eaLnBrk="1" hangingPunct="1"/>
            <a:r>
              <a:rPr lang="en-US" sz="3000" dirty="0" smtClean="0"/>
              <a:t>We are going to do an annotated bibliography for this paper (as a prep activity for college). </a:t>
            </a:r>
          </a:p>
          <a:p>
            <a:pPr lvl="1" eaLnBrk="1" hangingPunct="1"/>
            <a:r>
              <a:rPr lang="en-US" sz="2600" dirty="0" smtClean="0"/>
              <a:t>Annotated Bib is due on Tues. 1/19 (with a thesis statement)</a:t>
            </a:r>
          </a:p>
          <a:p>
            <a:pPr lvl="1" eaLnBrk="1" hangingPunct="1"/>
            <a:r>
              <a:rPr lang="en-US" sz="2600" dirty="0" smtClean="0"/>
              <a:t>Annotation – short summary and/or evaluation</a:t>
            </a:r>
          </a:p>
          <a:p>
            <a:pPr lvl="2" eaLnBrk="1" hangingPunct="1"/>
            <a:r>
              <a:rPr lang="en-US" sz="2200" dirty="0" smtClean="0"/>
              <a:t>Annotated Bibliography – The list of sources cited in your paper that includes a short paragraph that summarizes, assesses, and reflects on each source.</a:t>
            </a:r>
          </a:p>
          <a:p>
            <a:pPr lvl="2" eaLnBrk="1" hangingPunct="1"/>
            <a:r>
              <a:rPr lang="en-US" sz="2200" dirty="0" smtClean="0">
                <a:hlinkClick r:id="rId2"/>
              </a:rPr>
              <a:t>THE OWL</a:t>
            </a:r>
            <a:endParaRPr lang="en-US" sz="2200" dirty="0" smtClean="0"/>
          </a:p>
          <a:p>
            <a:pPr lvl="2" eaLnBrk="1" hangingPunct="1"/>
            <a:r>
              <a:rPr lang="en-US" sz="2200" dirty="0" smtClean="0">
                <a:hlinkClick r:id="rId3"/>
              </a:rPr>
              <a:t>THE OWL Sample</a:t>
            </a:r>
            <a:endParaRPr lang="en-US" sz="22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solidFill>
                  <a:schemeClr val="accent1">
                    <a:satMod val="150000"/>
                  </a:schemeClr>
                </a:solidFill>
              </a:rPr>
              <a:t>Annotated Bibliography Sample</a:t>
            </a:r>
            <a:endParaRPr lang="en-US" dirty="0">
              <a:solidFill>
                <a:schemeClr val="accent1">
                  <a:satMod val="150000"/>
                </a:schemeClr>
              </a:solidFill>
            </a:endParaRPr>
          </a:p>
        </p:txBody>
      </p:sp>
      <p:pic>
        <p:nvPicPr>
          <p:cNvPr id="19458" name="Content Placeholder 3"/>
          <p:cNvPicPr>
            <a:picLocks noGrp="1" noChangeAspect="1"/>
          </p:cNvPicPr>
          <p:nvPr>
            <p:ph idx="1"/>
          </p:nvPr>
        </p:nvPicPr>
        <p:blipFill>
          <a:blip r:embed="rId2"/>
          <a:srcRect/>
          <a:stretch>
            <a:fillRect/>
          </a:stretch>
        </p:blipFill>
        <p:spPr>
          <a:xfrm>
            <a:off x="2514600" y="1425575"/>
            <a:ext cx="4191000" cy="5422900"/>
          </a:xfrm>
        </p:spPr>
      </p:pic>
      <p:pic>
        <p:nvPicPr>
          <p:cNvPr id="3" name="Picture 2"/>
          <p:cNvPicPr>
            <a:picLocks noChangeAspect="1"/>
          </p:cNvPicPr>
          <p:nvPr/>
        </p:nvPicPr>
        <p:blipFill rotWithShape="1">
          <a:blip r:embed="rId3"/>
          <a:srcRect l="17500" t="5960" r="20000" b="7000"/>
          <a:stretch/>
        </p:blipFill>
        <p:spPr>
          <a:xfrm>
            <a:off x="1219200" y="1316101"/>
            <a:ext cx="6481902" cy="5641847"/>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solidFill>
                  <a:schemeClr val="accent1">
                    <a:satMod val="150000"/>
                  </a:schemeClr>
                </a:solidFill>
              </a:rPr>
              <a:t>Step Four: Thesis Statement</a:t>
            </a:r>
            <a:endParaRPr lang="en-US" dirty="0">
              <a:solidFill>
                <a:schemeClr val="accent1">
                  <a:satMod val="150000"/>
                </a:schemeClr>
              </a:solidFill>
            </a:endParaRPr>
          </a:p>
        </p:txBody>
      </p:sp>
      <p:sp>
        <p:nvSpPr>
          <p:cNvPr id="3" name="Content Placeholder 2"/>
          <p:cNvSpPr>
            <a:spLocks noGrp="1"/>
          </p:cNvSpPr>
          <p:nvPr>
            <p:ph idx="1"/>
          </p:nvPr>
        </p:nvSpPr>
        <p:spPr>
          <a:xfrm>
            <a:off x="457200" y="1600200"/>
            <a:ext cx="8229600" cy="4953000"/>
          </a:xfrm>
        </p:spPr>
        <p:txBody>
          <a:bodyPr rtlCol="0">
            <a:normAutofit fontScale="92500" lnSpcReduction="20000"/>
          </a:bodyPr>
          <a:lstStyle/>
          <a:p>
            <a:pPr marL="438912" indent="-320040" eaLnBrk="1" fontAlgn="auto" hangingPunct="1">
              <a:spcBef>
                <a:spcPts val="0"/>
              </a:spcBef>
              <a:spcAft>
                <a:spcPts val="0"/>
              </a:spcAft>
              <a:buFont typeface="Wingdings 2"/>
              <a:buChar char=""/>
              <a:defRPr/>
            </a:pPr>
            <a:r>
              <a:rPr lang="en-US" dirty="0" smtClean="0"/>
              <a:t>This is the most important sentence in your paper</a:t>
            </a:r>
          </a:p>
          <a:p>
            <a:pPr marL="731520" lvl="1" indent="-274320" eaLnBrk="1" fontAlgn="auto" hangingPunct="1">
              <a:spcAft>
                <a:spcPts val="0"/>
              </a:spcAft>
              <a:buFont typeface="Wingdings"/>
              <a:buChar char=""/>
              <a:defRPr/>
            </a:pPr>
            <a:r>
              <a:rPr lang="en-US" dirty="0" smtClean="0"/>
              <a:t>Let’s look at the handout explaining what should be included in your research paper</a:t>
            </a:r>
          </a:p>
          <a:p>
            <a:pPr marL="996696" lvl="2" eaLnBrk="1" fontAlgn="auto" hangingPunct="1">
              <a:spcAft>
                <a:spcPts val="0"/>
              </a:spcAft>
              <a:buClr>
                <a:schemeClr val="accent3"/>
              </a:buClr>
              <a:buFont typeface="Arial"/>
              <a:buChar char="▪"/>
              <a:defRPr/>
            </a:pPr>
            <a:r>
              <a:rPr lang="en-US" dirty="0" smtClean="0"/>
              <a:t>Thesis should include:</a:t>
            </a:r>
          </a:p>
          <a:p>
            <a:pPr marL="1490472" lvl="3" indent="-457200" eaLnBrk="1" fontAlgn="auto" hangingPunct="1">
              <a:spcAft>
                <a:spcPts val="0"/>
              </a:spcAft>
              <a:buClr>
                <a:schemeClr val="accent4"/>
              </a:buClr>
              <a:buFont typeface="Arial"/>
              <a:buAutoNum type="arabicPeriod"/>
              <a:defRPr/>
            </a:pPr>
            <a:r>
              <a:rPr lang="en-US" dirty="0" smtClean="0"/>
              <a:t>Name of human monster or hero</a:t>
            </a:r>
          </a:p>
          <a:p>
            <a:pPr marL="1490472" lvl="3" indent="-457200" eaLnBrk="1" fontAlgn="auto" hangingPunct="1">
              <a:spcAft>
                <a:spcPts val="0"/>
              </a:spcAft>
              <a:buClr>
                <a:schemeClr val="accent4"/>
              </a:buClr>
              <a:buFont typeface="Arial"/>
              <a:buAutoNum type="arabicPeriod"/>
              <a:defRPr/>
            </a:pPr>
            <a:r>
              <a:rPr lang="en-US" dirty="0" smtClean="0"/>
              <a:t>Why he/she is deserving of the title of human monster or hero</a:t>
            </a:r>
          </a:p>
          <a:p>
            <a:pPr marL="1490472" lvl="3" indent="-457200" eaLnBrk="1" fontAlgn="auto" hangingPunct="1">
              <a:spcAft>
                <a:spcPts val="0"/>
              </a:spcAft>
              <a:buClr>
                <a:schemeClr val="accent4"/>
              </a:buClr>
              <a:buFont typeface="Arial"/>
              <a:buAutoNum type="arabicPeriod"/>
              <a:defRPr/>
            </a:pPr>
            <a:r>
              <a:rPr lang="en-US" dirty="0" smtClean="0"/>
              <a:t>Whether he/she is a product of nature, nurture, or a combination of both</a:t>
            </a:r>
          </a:p>
          <a:p>
            <a:pPr marL="1490472" lvl="3" indent="-457200" eaLnBrk="1" fontAlgn="auto" hangingPunct="1">
              <a:spcAft>
                <a:spcPts val="0"/>
              </a:spcAft>
              <a:buClr>
                <a:schemeClr val="accent4"/>
              </a:buClr>
              <a:buFont typeface="Arial"/>
              <a:buAutoNum type="arabicPeriod"/>
              <a:defRPr/>
            </a:pPr>
            <a:r>
              <a:rPr lang="en-US" dirty="0" smtClean="0"/>
              <a:t>Which is scarier: human monsters or fictional monsters</a:t>
            </a:r>
          </a:p>
          <a:p>
            <a:pPr marL="1444879" lvl="5" indent="0" algn="ctr">
              <a:buClr>
                <a:schemeClr val="accent4"/>
              </a:buClr>
              <a:buNone/>
              <a:defRPr/>
            </a:pPr>
            <a:r>
              <a:rPr lang="en-US" dirty="0"/>
              <a:t> </a:t>
            </a:r>
            <a:r>
              <a:rPr lang="en-US" dirty="0" smtClean="0"/>
              <a:t>    OR</a:t>
            </a:r>
          </a:p>
          <a:p>
            <a:pPr marL="1444879" lvl="5" indent="0">
              <a:buClr>
                <a:schemeClr val="accent4"/>
              </a:buClr>
              <a:buNone/>
              <a:defRPr/>
            </a:pPr>
            <a:r>
              <a:rPr lang="en-US" dirty="0" smtClean="0"/>
              <a:t>Which is more inspiring: human heroes or fictional heroes</a:t>
            </a:r>
          </a:p>
          <a:p>
            <a:pPr marL="1490472" lvl="3" indent="-457200" eaLnBrk="1" fontAlgn="auto" hangingPunct="1">
              <a:spcAft>
                <a:spcPts val="0"/>
              </a:spcAft>
              <a:buClr>
                <a:schemeClr val="accent4"/>
              </a:buClr>
              <a:buFont typeface="Arial"/>
              <a:buAutoNum type="arabicPeriod"/>
              <a:defRPr/>
            </a:pPr>
            <a:r>
              <a:rPr lang="en-US" dirty="0" smtClean="0"/>
              <a:t>Definition of fear –OR- Definition of Heroism</a:t>
            </a:r>
          </a:p>
          <a:p>
            <a:pPr marL="1033272" lvl="3" indent="0" eaLnBrk="1" fontAlgn="auto" hangingPunct="1">
              <a:spcAft>
                <a:spcPts val="0"/>
              </a:spcAft>
              <a:buClr>
                <a:schemeClr val="accent4"/>
              </a:buClr>
              <a:buFont typeface="Arial"/>
              <a:buNone/>
              <a:defRPr/>
            </a:pPr>
            <a:r>
              <a:rPr lang="en-US" dirty="0"/>
              <a:t>	</a:t>
            </a:r>
            <a:r>
              <a:rPr lang="en-US" dirty="0" smtClean="0"/>
              <a:t>*try* to put all of these pieces of the thesis into ONE 	SENTENCE…</a:t>
            </a:r>
          </a:p>
          <a:p>
            <a:pPr marL="1490472" lvl="3" indent="-457200" eaLnBrk="1" fontAlgn="auto" hangingPunct="1">
              <a:spcAft>
                <a:spcPts val="0"/>
              </a:spcAft>
              <a:buClr>
                <a:schemeClr val="accent4"/>
              </a:buClr>
              <a:buFont typeface="Arial"/>
              <a:buAutoNum type="arabicPeriod"/>
              <a:defRPr/>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Step Four: Thesis Statement</a:t>
            </a:r>
          </a:p>
        </p:txBody>
      </p:sp>
      <p:sp>
        <p:nvSpPr>
          <p:cNvPr id="3" name="Content Placeholder 2"/>
          <p:cNvSpPr>
            <a:spLocks noGrp="1"/>
          </p:cNvSpPr>
          <p:nvPr>
            <p:ph idx="1"/>
          </p:nvPr>
        </p:nvSpPr>
        <p:spPr/>
        <p:txBody>
          <a:bodyPr rtlCol="0">
            <a:normAutofit/>
          </a:bodyPr>
          <a:lstStyle/>
          <a:p>
            <a:pPr marL="438912" indent="-320040" eaLnBrk="1" fontAlgn="auto" hangingPunct="1">
              <a:spcBef>
                <a:spcPts val="0"/>
              </a:spcBef>
              <a:spcAft>
                <a:spcPts val="0"/>
              </a:spcAft>
              <a:buFont typeface="Wingdings 2"/>
              <a:buChar char=""/>
              <a:defRPr/>
            </a:pPr>
            <a:r>
              <a:rPr lang="en-US" dirty="0" smtClean="0"/>
              <a:t>Some Samples</a:t>
            </a:r>
          </a:p>
          <a:p>
            <a:pPr marL="118872" indent="0" eaLnBrk="1" fontAlgn="auto" hangingPunct="1">
              <a:spcBef>
                <a:spcPts val="0"/>
              </a:spcBef>
              <a:spcAft>
                <a:spcPts val="0"/>
              </a:spcAft>
              <a:buFont typeface="Wingdings 2"/>
              <a:buNone/>
              <a:defRPr/>
            </a:pPr>
            <a:r>
              <a:rPr lang="en-US" sz="2000" dirty="0" smtClean="0"/>
              <a:t>Sample 1:</a:t>
            </a:r>
          </a:p>
          <a:p>
            <a:pPr marL="118872" indent="0" eaLnBrk="1" fontAlgn="auto" hangingPunct="1">
              <a:spcBef>
                <a:spcPts val="0"/>
              </a:spcBef>
              <a:spcAft>
                <a:spcPts val="0"/>
              </a:spcAft>
              <a:buFont typeface="Wingdings 2"/>
              <a:buNone/>
              <a:defRPr/>
            </a:pPr>
            <a:r>
              <a:rPr lang="en-US" sz="2000" dirty="0" smtClean="0"/>
              <a:t>____________ is a human monster due to his socially deviant behavior and crime of ____________ while demonstrating the importance of a nurturing environment, thus proving that human monsters are more frightening than fictional ones in their creation of fear.</a:t>
            </a:r>
          </a:p>
          <a:p>
            <a:pPr marL="118872" indent="0" eaLnBrk="1" fontAlgn="auto" hangingPunct="1">
              <a:spcBef>
                <a:spcPts val="0"/>
              </a:spcBef>
              <a:spcAft>
                <a:spcPts val="0"/>
              </a:spcAft>
              <a:buFont typeface="Wingdings 2"/>
              <a:buNone/>
              <a:defRPr/>
            </a:pPr>
            <a:r>
              <a:rPr lang="en-US" sz="2000" dirty="0"/>
              <a:t>	</a:t>
            </a:r>
            <a:r>
              <a:rPr lang="en-US" sz="2000" u="sng" dirty="0" smtClean="0"/>
              <a:t>Notice</a:t>
            </a:r>
            <a:r>
              <a:rPr lang="en-US" sz="2000" dirty="0" smtClean="0"/>
              <a:t>:</a:t>
            </a:r>
          </a:p>
          <a:p>
            <a:pPr marL="118872" indent="0" eaLnBrk="1" fontAlgn="auto" hangingPunct="1">
              <a:spcBef>
                <a:spcPts val="0"/>
              </a:spcBef>
              <a:spcAft>
                <a:spcPts val="0"/>
              </a:spcAft>
              <a:buFont typeface="Wingdings 2"/>
              <a:buNone/>
              <a:defRPr/>
            </a:pPr>
            <a:r>
              <a:rPr lang="en-US" sz="2000" dirty="0"/>
              <a:t>	</a:t>
            </a:r>
            <a:r>
              <a:rPr lang="en-US" sz="2000" dirty="0" smtClean="0"/>
              <a:t>	1. Topic is listed in the thesis</a:t>
            </a:r>
          </a:p>
          <a:p>
            <a:pPr marL="118872" indent="0" eaLnBrk="1" fontAlgn="auto" hangingPunct="1">
              <a:spcBef>
                <a:spcPts val="0"/>
              </a:spcBef>
              <a:spcAft>
                <a:spcPts val="0"/>
              </a:spcAft>
              <a:buFont typeface="Wingdings 2"/>
              <a:buNone/>
              <a:defRPr/>
            </a:pPr>
            <a:r>
              <a:rPr lang="en-US" sz="2000" dirty="0"/>
              <a:t>	</a:t>
            </a:r>
            <a:r>
              <a:rPr lang="en-US" sz="2000" dirty="0" smtClean="0"/>
              <a:t>	2. Informative section is recognized</a:t>
            </a:r>
          </a:p>
          <a:p>
            <a:pPr marL="118872" indent="0" eaLnBrk="1" fontAlgn="auto" hangingPunct="1">
              <a:spcBef>
                <a:spcPts val="0"/>
              </a:spcBef>
              <a:spcAft>
                <a:spcPts val="0"/>
              </a:spcAft>
              <a:buFont typeface="Wingdings 2"/>
              <a:buNone/>
              <a:defRPr/>
            </a:pPr>
            <a:r>
              <a:rPr lang="en-US" sz="2000" dirty="0"/>
              <a:t>	</a:t>
            </a:r>
            <a:r>
              <a:rPr lang="en-US" sz="2000" dirty="0" smtClean="0"/>
              <a:t>	3. Nature vs. Nurture is mentioned</a:t>
            </a:r>
          </a:p>
          <a:p>
            <a:pPr marL="118872" indent="0" eaLnBrk="1" fontAlgn="auto" hangingPunct="1">
              <a:spcBef>
                <a:spcPts val="0"/>
              </a:spcBef>
              <a:spcAft>
                <a:spcPts val="0"/>
              </a:spcAft>
              <a:buFont typeface="Wingdings 2"/>
              <a:buNone/>
              <a:defRPr/>
            </a:pPr>
            <a:r>
              <a:rPr lang="en-US" sz="2000" dirty="0"/>
              <a:t>	</a:t>
            </a:r>
            <a:r>
              <a:rPr lang="en-US" sz="2000" dirty="0" smtClean="0"/>
              <a:t>	4. Comparison of human vs. fictional monsters</a:t>
            </a:r>
          </a:p>
          <a:p>
            <a:pPr marL="118872" indent="0" eaLnBrk="1" fontAlgn="auto" hangingPunct="1">
              <a:spcBef>
                <a:spcPts val="0"/>
              </a:spcBef>
              <a:spcAft>
                <a:spcPts val="0"/>
              </a:spcAft>
              <a:buFont typeface="Wingdings 2"/>
              <a:buNone/>
              <a:defRPr/>
            </a:pPr>
            <a:r>
              <a:rPr lang="en-US" sz="2000" dirty="0"/>
              <a:t>	</a:t>
            </a:r>
            <a:r>
              <a:rPr lang="en-US" sz="2000" dirty="0" smtClean="0"/>
              <a:t>	5. Mention Fear</a:t>
            </a:r>
          </a:p>
          <a:p>
            <a:pPr marL="118872" indent="0" eaLnBrk="1" fontAlgn="auto" hangingPunct="1">
              <a:spcBef>
                <a:spcPts val="0"/>
              </a:spcBef>
              <a:spcAft>
                <a:spcPts val="0"/>
              </a:spcAft>
              <a:buFont typeface="Wingdings 2"/>
              <a:buNone/>
              <a:defRPr/>
            </a:pPr>
            <a:r>
              <a:rPr lang="en-US" sz="2000" dirty="0"/>
              <a:t>	</a:t>
            </a:r>
            <a:r>
              <a:rPr lang="en-US" sz="2000" dirty="0" smtClean="0"/>
              <a:t>	</a:t>
            </a:r>
          </a:p>
          <a:p>
            <a:pPr marL="118872" indent="0" eaLnBrk="1" fontAlgn="auto" hangingPunct="1">
              <a:spcBef>
                <a:spcPts val="0"/>
              </a:spcBef>
              <a:spcAft>
                <a:spcPts val="0"/>
              </a:spcAft>
              <a:buFont typeface="Wingdings 2"/>
              <a:buNone/>
              <a:defRPr/>
            </a:pPr>
            <a:r>
              <a:rPr lang="en-US" sz="2000" dirty="0"/>
              <a:t>	</a:t>
            </a:r>
            <a:r>
              <a:rPr lang="en-US" sz="2000" dirty="0" smtClean="0"/>
              <a:t>Overall…the thesis </a:t>
            </a:r>
            <a:r>
              <a:rPr lang="en-US" sz="2000" b="1" dirty="0" smtClean="0"/>
              <a:t>FOLLOWS the order </a:t>
            </a:r>
            <a:r>
              <a:rPr lang="en-US" sz="2000" dirty="0" smtClean="0"/>
              <a:t>of the paper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Step Four: Thesis Statement</a:t>
            </a:r>
          </a:p>
        </p:txBody>
      </p:sp>
      <p:sp>
        <p:nvSpPr>
          <p:cNvPr id="3" name="Content Placeholder 2"/>
          <p:cNvSpPr>
            <a:spLocks noGrp="1"/>
          </p:cNvSpPr>
          <p:nvPr>
            <p:ph idx="1"/>
          </p:nvPr>
        </p:nvSpPr>
        <p:spPr>
          <a:xfrm>
            <a:off x="457200" y="1774825"/>
            <a:ext cx="8229600" cy="4854575"/>
          </a:xfrm>
        </p:spPr>
        <p:txBody>
          <a:bodyPr rtlCol="0">
            <a:normAutofit fontScale="92500" lnSpcReduction="20000"/>
          </a:bodyPr>
          <a:lstStyle/>
          <a:p>
            <a:pPr marL="438912" indent="-320040" eaLnBrk="1" fontAlgn="auto" hangingPunct="1">
              <a:spcBef>
                <a:spcPts val="0"/>
              </a:spcBef>
              <a:spcAft>
                <a:spcPts val="0"/>
              </a:spcAft>
              <a:buFont typeface="Wingdings 2"/>
              <a:buChar char=""/>
              <a:defRPr/>
            </a:pPr>
            <a:r>
              <a:rPr lang="en-US" dirty="0" smtClean="0"/>
              <a:t>Some Samples Cont’d</a:t>
            </a:r>
          </a:p>
          <a:p>
            <a:pPr marL="118872" indent="0" eaLnBrk="1" fontAlgn="auto" hangingPunct="1">
              <a:spcBef>
                <a:spcPts val="0"/>
              </a:spcBef>
              <a:spcAft>
                <a:spcPts val="0"/>
              </a:spcAft>
              <a:buFont typeface="Wingdings 2"/>
              <a:buNone/>
              <a:defRPr/>
            </a:pPr>
            <a:r>
              <a:rPr lang="en-US" sz="2400" dirty="0"/>
              <a:t>Sample </a:t>
            </a:r>
            <a:r>
              <a:rPr lang="en-US" sz="2400" dirty="0" smtClean="0"/>
              <a:t>2:</a:t>
            </a:r>
            <a:endParaRPr lang="en-US" sz="2400" dirty="0"/>
          </a:p>
          <a:p>
            <a:pPr marL="118872" indent="0" eaLnBrk="1" fontAlgn="auto" hangingPunct="1">
              <a:spcBef>
                <a:spcPts val="0"/>
              </a:spcBef>
              <a:spcAft>
                <a:spcPts val="0"/>
              </a:spcAft>
              <a:buFont typeface="Wingdings 2"/>
              <a:buNone/>
              <a:defRPr/>
            </a:pPr>
            <a:r>
              <a:rPr lang="en-US" sz="2400" dirty="0" smtClean="0"/>
              <a:t>In ______________’s actions of __________and ___________, he demonstrates the qualities of a human monster while showing how the combination of nature and nurture create a personality as well as proving that humans are capable of creating more fear than those written about in fiction.</a:t>
            </a:r>
          </a:p>
          <a:p>
            <a:pPr marL="118872" indent="0" eaLnBrk="1" fontAlgn="auto" hangingPunct="1">
              <a:spcBef>
                <a:spcPts val="0"/>
              </a:spcBef>
              <a:spcAft>
                <a:spcPts val="0"/>
              </a:spcAft>
              <a:buClr>
                <a:srgbClr val="F0AD00"/>
              </a:buClr>
              <a:buFont typeface="Wingdings 2"/>
              <a:buNone/>
              <a:defRPr/>
            </a:pPr>
            <a:r>
              <a:rPr lang="en-US" sz="2000" dirty="0" smtClean="0">
                <a:solidFill>
                  <a:prstClr val="black"/>
                </a:solidFill>
              </a:rPr>
              <a:t>	</a:t>
            </a:r>
            <a:r>
              <a:rPr lang="en-US" sz="2000" u="sng" dirty="0" smtClean="0">
                <a:solidFill>
                  <a:prstClr val="black"/>
                </a:solidFill>
              </a:rPr>
              <a:t>Notice</a:t>
            </a:r>
            <a:r>
              <a:rPr lang="en-US" sz="2000" dirty="0">
                <a:solidFill>
                  <a:prstClr val="black"/>
                </a:solidFill>
              </a:rPr>
              <a:t>:</a:t>
            </a:r>
          </a:p>
          <a:p>
            <a:pPr marL="118872" indent="0" eaLnBrk="1" fontAlgn="auto" hangingPunct="1">
              <a:spcBef>
                <a:spcPts val="0"/>
              </a:spcBef>
              <a:spcAft>
                <a:spcPts val="0"/>
              </a:spcAft>
              <a:buClr>
                <a:srgbClr val="F0AD00"/>
              </a:buClr>
              <a:buFont typeface="Wingdings 2"/>
              <a:buNone/>
              <a:defRPr/>
            </a:pPr>
            <a:r>
              <a:rPr lang="en-US" sz="2000" dirty="0">
                <a:solidFill>
                  <a:prstClr val="black"/>
                </a:solidFill>
              </a:rPr>
              <a:t>		1. Topic is listed in the thesis</a:t>
            </a:r>
          </a:p>
          <a:p>
            <a:pPr marL="118872" indent="0" eaLnBrk="1" fontAlgn="auto" hangingPunct="1">
              <a:spcBef>
                <a:spcPts val="0"/>
              </a:spcBef>
              <a:spcAft>
                <a:spcPts val="0"/>
              </a:spcAft>
              <a:buClr>
                <a:srgbClr val="F0AD00"/>
              </a:buClr>
              <a:buFont typeface="Wingdings 2"/>
              <a:buNone/>
              <a:defRPr/>
            </a:pPr>
            <a:r>
              <a:rPr lang="en-US" sz="2000" dirty="0">
                <a:solidFill>
                  <a:prstClr val="black"/>
                </a:solidFill>
              </a:rPr>
              <a:t>		2. Informative section is recognized</a:t>
            </a:r>
          </a:p>
          <a:p>
            <a:pPr marL="118872" indent="0" eaLnBrk="1" fontAlgn="auto" hangingPunct="1">
              <a:spcBef>
                <a:spcPts val="0"/>
              </a:spcBef>
              <a:spcAft>
                <a:spcPts val="0"/>
              </a:spcAft>
              <a:buClr>
                <a:srgbClr val="F0AD00"/>
              </a:buClr>
              <a:buFont typeface="Wingdings 2"/>
              <a:buNone/>
              <a:defRPr/>
            </a:pPr>
            <a:r>
              <a:rPr lang="en-US" sz="2000" dirty="0">
                <a:solidFill>
                  <a:prstClr val="black"/>
                </a:solidFill>
              </a:rPr>
              <a:t>		3. Nature vs. Nurture is mentioned</a:t>
            </a:r>
          </a:p>
          <a:p>
            <a:pPr marL="118872" indent="0" eaLnBrk="1" fontAlgn="auto" hangingPunct="1">
              <a:spcBef>
                <a:spcPts val="0"/>
              </a:spcBef>
              <a:spcAft>
                <a:spcPts val="0"/>
              </a:spcAft>
              <a:buClr>
                <a:srgbClr val="F0AD00"/>
              </a:buClr>
              <a:buFont typeface="Wingdings 2"/>
              <a:buNone/>
              <a:defRPr/>
            </a:pPr>
            <a:r>
              <a:rPr lang="en-US" sz="2000" dirty="0">
                <a:solidFill>
                  <a:prstClr val="black"/>
                </a:solidFill>
              </a:rPr>
              <a:t>		4. </a:t>
            </a:r>
            <a:r>
              <a:rPr lang="en-US" sz="2000" dirty="0" smtClean="0">
                <a:solidFill>
                  <a:prstClr val="black"/>
                </a:solidFill>
              </a:rPr>
              <a:t>Comparison </a:t>
            </a:r>
            <a:r>
              <a:rPr lang="en-US" sz="2000" dirty="0">
                <a:solidFill>
                  <a:prstClr val="black"/>
                </a:solidFill>
              </a:rPr>
              <a:t>of human vs. fictional monsters</a:t>
            </a:r>
          </a:p>
          <a:p>
            <a:pPr marL="118872" indent="0" eaLnBrk="1" fontAlgn="auto" hangingPunct="1">
              <a:spcBef>
                <a:spcPts val="0"/>
              </a:spcBef>
              <a:spcAft>
                <a:spcPts val="0"/>
              </a:spcAft>
              <a:buClr>
                <a:srgbClr val="F0AD00"/>
              </a:buClr>
              <a:buFont typeface="Wingdings 2"/>
              <a:buNone/>
              <a:defRPr/>
            </a:pPr>
            <a:r>
              <a:rPr lang="en-US" sz="2000" dirty="0">
                <a:solidFill>
                  <a:prstClr val="black"/>
                </a:solidFill>
              </a:rPr>
              <a:t>		5. Mention </a:t>
            </a:r>
            <a:r>
              <a:rPr lang="en-US" sz="2000" dirty="0" smtClean="0">
                <a:solidFill>
                  <a:prstClr val="black"/>
                </a:solidFill>
              </a:rPr>
              <a:t>Fear</a:t>
            </a:r>
          </a:p>
          <a:p>
            <a:pPr marL="118872" indent="0" eaLnBrk="1" fontAlgn="auto" hangingPunct="1">
              <a:spcBef>
                <a:spcPts val="0"/>
              </a:spcBef>
              <a:spcAft>
                <a:spcPts val="0"/>
              </a:spcAft>
              <a:buClr>
                <a:srgbClr val="F0AD00"/>
              </a:buClr>
              <a:buFont typeface="Wingdings 2"/>
              <a:buNone/>
              <a:defRPr/>
            </a:pPr>
            <a:r>
              <a:rPr lang="en-US" sz="2000" dirty="0">
                <a:solidFill>
                  <a:prstClr val="black"/>
                </a:solidFill>
              </a:rPr>
              <a:t>	</a:t>
            </a:r>
            <a:r>
              <a:rPr lang="en-US" sz="2000" dirty="0" smtClean="0">
                <a:solidFill>
                  <a:prstClr val="black"/>
                </a:solidFill>
              </a:rPr>
              <a:t>		(this paper will discuss fear before explaining that 			human monsters are more frightening than fictional 			ones)</a:t>
            </a:r>
            <a:endParaRPr lang="en-US" sz="2000" dirty="0">
              <a:solidFill>
                <a:prstClr val="black"/>
              </a:solidFill>
            </a:endParaRPr>
          </a:p>
          <a:p>
            <a:pPr marL="118872" indent="0" eaLnBrk="1" fontAlgn="auto" hangingPunct="1">
              <a:spcBef>
                <a:spcPts val="0"/>
              </a:spcBef>
              <a:spcAft>
                <a:spcPts val="0"/>
              </a:spcAft>
              <a:buClr>
                <a:srgbClr val="F0AD00"/>
              </a:buClr>
              <a:buFont typeface="Wingdings 2"/>
              <a:buNone/>
              <a:defRPr/>
            </a:pPr>
            <a:r>
              <a:rPr lang="en-US" sz="2000" dirty="0">
                <a:solidFill>
                  <a:prstClr val="black"/>
                </a:solidFill>
              </a:rPr>
              <a:t>		</a:t>
            </a:r>
          </a:p>
          <a:p>
            <a:pPr marL="118872" indent="0" eaLnBrk="1" fontAlgn="auto" hangingPunct="1">
              <a:spcBef>
                <a:spcPts val="0"/>
              </a:spcBef>
              <a:spcAft>
                <a:spcPts val="0"/>
              </a:spcAft>
              <a:buClr>
                <a:srgbClr val="F0AD00"/>
              </a:buClr>
              <a:buFont typeface="Wingdings 2"/>
              <a:buNone/>
              <a:defRPr/>
            </a:pPr>
            <a:r>
              <a:rPr lang="en-US" sz="2000" dirty="0">
                <a:solidFill>
                  <a:prstClr val="black"/>
                </a:solidFill>
              </a:rPr>
              <a:t>	Overall…the thesis </a:t>
            </a:r>
            <a:r>
              <a:rPr lang="en-US" sz="2000" b="1" dirty="0">
                <a:solidFill>
                  <a:prstClr val="black"/>
                </a:solidFill>
              </a:rPr>
              <a:t>FOLLOWS the order </a:t>
            </a:r>
            <a:r>
              <a:rPr lang="en-US" sz="2000" dirty="0">
                <a:solidFill>
                  <a:prstClr val="black"/>
                </a:solidFill>
              </a:rPr>
              <a:t>of the paper</a:t>
            </a:r>
          </a:p>
          <a:p>
            <a:pPr marL="118872" indent="0" eaLnBrk="1" fontAlgn="auto" hangingPunct="1">
              <a:spcBef>
                <a:spcPts val="0"/>
              </a:spcBef>
              <a:spcAft>
                <a:spcPts val="0"/>
              </a:spcAft>
              <a:buFont typeface="Wingdings 2"/>
              <a:buNone/>
              <a:defRPr/>
            </a:pPr>
            <a:endParaRPr lang="en-US" sz="2400" dirty="0"/>
          </a:p>
          <a:p>
            <a:pPr marL="118872" indent="0" eaLnBrk="1" fontAlgn="auto" hangingPunct="1">
              <a:spcBef>
                <a:spcPts val="0"/>
              </a:spcBef>
              <a:spcAft>
                <a:spcPts val="0"/>
              </a:spcAft>
              <a:buFont typeface="Wingdings 2"/>
              <a:buNone/>
              <a:defRPr/>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Step Four: Thesis Statement</a:t>
            </a:r>
          </a:p>
        </p:txBody>
      </p:sp>
      <p:sp>
        <p:nvSpPr>
          <p:cNvPr id="3" name="Content Placeholder 2"/>
          <p:cNvSpPr>
            <a:spLocks noGrp="1"/>
          </p:cNvSpPr>
          <p:nvPr>
            <p:ph idx="1"/>
          </p:nvPr>
        </p:nvSpPr>
        <p:spPr>
          <a:xfrm>
            <a:off x="457200" y="1774825"/>
            <a:ext cx="8229600" cy="4854575"/>
          </a:xfrm>
        </p:spPr>
        <p:txBody>
          <a:bodyPr rtlCol="0">
            <a:normAutofit fontScale="92500" lnSpcReduction="20000"/>
          </a:bodyPr>
          <a:lstStyle/>
          <a:p>
            <a:pPr marL="438912" indent="-320040" eaLnBrk="1" fontAlgn="auto" hangingPunct="1">
              <a:spcBef>
                <a:spcPts val="0"/>
              </a:spcBef>
              <a:spcAft>
                <a:spcPts val="0"/>
              </a:spcAft>
              <a:buFont typeface="Wingdings 2"/>
              <a:buChar char=""/>
              <a:defRPr/>
            </a:pPr>
            <a:r>
              <a:rPr lang="en-US" dirty="0" smtClean="0"/>
              <a:t>Some Samples Cont’d</a:t>
            </a:r>
          </a:p>
          <a:p>
            <a:pPr marL="118872" indent="0" eaLnBrk="1" fontAlgn="auto" hangingPunct="1">
              <a:spcBef>
                <a:spcPts val="0"/>
              </a:spcBef>
              <a:spcAft>
                <a:spcPts val="0"/>
              </a:spcAft>
              <a:buFont typeface="Wingdings 2"/>
              <a:buNone/>
              <a:defRPr/>
            </a:pPr>
            <a:r>
              <a:rPr lang="en-US" sz="2400" dirty="0"/>
              <a:t>Sample 3</a:t>
            </a:r>
            <a:r>
              <a:rPr lang="en-US" sz="2400" dirty="0" smtClean="0"/>
              <a:t>:</a:t>
            </a:r>
            <a:endParaRPr lang="en-US" sz="2400" dirty="0"/>
          </a:p>
          <a:p>
            <a:pPr marL="118872" indent="0" eaLnBrk="1" fontAlgn="auto" hangingPunct="1">
              <a:spcBef>
                <a:spcPts val="0"/>
              </a:spcBef>
              <a:spcAft>
                <a:spcPts val="0"/>
              </a:spcAft>
              <a:buFont typeface="Wingdings 2"/>
              <a:buNone/>
              <a:defRPr/>
            </a:pPr>
            <a:r>
              <a:rPr lang="en-US" sz="2400" dirty="0" smtClean="0"/>
              <a:t>In ______________’s actions of __________and ___________, he demonstrates the qualities of a human hero while showing how the combination of nature and nurture create a personality as well as proving that humans are capable of demonstrating bravery than those written about in fiction.</a:t>
            </a:r>
          </a:p>
          <a:p>
            <a:pPr marL="118872" indent="0" eaLnBrk="1" fontAlgn="auto" hangingPunct="1">
              <a:spcBef>
                <a:spcPts val="0"/>
              </a:spcBef>
              <a:spcAft>
                <a:spcPts val="0"/>
              </a:spcAft>
              <a:buClr>
                <a:srgbClr val="F0AD00"/>
              </a:buClr>
              <a:buFont typeface="Wingdings 2"/>
              <a:buNone/>
              <a:defRPr/>
            </a:pPr>
            <a:r>
              <a:rPr lang="en-US" sz="2000" dirty="0" smtClean="0">
                <a:solidFill>
                  <a:prstClr val="black"/>
                </a:solidFill>
              </a:rPr>
              <a:t>	</a:t>
            </a:r>
            <a:r>
              <a:rPr lang="en-US" sz="2000" u="sng" dirty="0" smtClean="0">
                <a:solidFill>
                  <a:prstClr val="black"/>
                </a:solidFill>
              </a:rPr>
              <a:t>Notice</a:t>
            </a:r>
            <a:r>
              <a:rPr lang="en-US" sz="2000" dirty="0">
                <a:solidFill>
                  <a:prstClr val="black"/>
                </a:solidFill>
              </a:rPr>
              <a:t>:</a:t>
            </a:r>
          </a:p>
          <a:p>
            <a:pPr marL="118872" indent="0" eaLnBrk="1" fontAlgn="auto" hangingPunct="1">
              <a:spcBef>
                <a:spcPts val="0"/>
              </a:spcBef>
              <a:spcAft>
                <a:spcPts val="0"/>
              </a:spcAft>
              <a:buClr>
                <a:srgbClr val="F0AD00"/>
              </a:buClr>
              <a:buFont typeface="Wingdings 2"/>
              <a:buNone/>
              <a:defRPr/>
            </a:pPr>
            <a:r>
              <a:rPr lang="en-US" sz="2000" dirty="0">
                <a:solidFill>
                  <a:prstClr val="black"/>
                </a:solidFill>
              </a:rPr>
              <a:t>		1. Topic is listed in the thesis</a:t>
            </a:r>
          </a:p>
          <a:p>
            <a:pPr marL="118872" indent="0" eaLnBrk="1" fontAlgn="auto" hangingPunct="1">
              <a:spcBef>
                <a:spcPts val="0"/>
              </a:spcBef>
              <a:spcAft>
                <a:spcPts val="0"/>
              </a:spcAft>
              <a:buClr>
                <a:srgbClr val="F0AD00"/>
              </a:buClr>
              <a:buFont typeface="Wingdings 2"/>
              <a:buNone/>
              <a:defRPr/>
            </a:pPr>
            <a:r>
              <a:rPr lang="en-US" sz="2000" dirty="0">
                <a:solidFill>
                  <a:prstClr val="black"/>
                </a:solidFill>
              </a:rPr>
              <a:t>		2. Informative section is recognized</a:t>
            </a:r>
          </a:p>
          <a:p>
            <a:pPr marL="118872" indent="0" eaLnBrk="1" fontAlgn="auto" hangingPunct="1">
              <a:spcBef>
                <a:spcPts val="0"/>
              </a:spcBef>
              <a:spcAft>
                <a:spcPts val="0"/>
              </a:spcAft>
              <a:buClr>
                <a:srgbClr val="F0AD00"/>
              </a:buClr>
              <a:buFont typeface="Wingdings 2"/>
              <a:buNone/>
              <a:defRPr/>
            </a:pPr>
            <a:r>
              <a:rPr lang="en-US" sz="2000" dirty="0">
                <a:solidFill>
                  <a:prstClr val="black"/>
                </a:solidFill>
              </a:rPr>
              <a:t>		3. Nature vs. Nurture is mentioned</a:t>
            </a:r>
          </a:p>
          <a:p>
            <a:pPr marL="118872" indent="0" eaLnBrk="1" fontAlgn="auto" hangingPunct="1">
              <a:spcBef>
                <a:spcPts val="0"/>
              </a:spcBef>
              <a:spcAft>
                <a:spcPts val="0"/>
              </a:spcAft>
              <a:buClr>
                <a:srgbClr val="F0AD00"/>
              </a:buClr>
              <a:buFont typeface="Wingdings 2"/>
              <a:buNone/>
              <a:defRPr/>
            </a:pPr>
            <a:r>
              <a:rPr lang="en-US" sz="2000" dirty="0">
                <a:solidFill>
                  <a:prstClr val="black"/>
                </a:solidFill>
              </a:rPr>
              <a:t>		4. </a:t>
            </a:r>
            <a:r>
              <a:rPr lang="en-US" sz="2000" dirty="0" smtClean="0">
                <a:solidFill>
                  <a:prstClr val="black"/>
                </a:solidFill>
              </a:rPr>
              <a:t>Comparison </a:t>
            </a:r>
            <a:r>
              <a:rPr lang="en-US" sz="2000" dirty="0">
                <a:solidFill>
                  <a:prstClr val="black"/>
                </a:solidFill>
              </a:rPr>
              <a:t>of human vs. fictional monsters</a:t>
            </a:r>
          </a:p>
          <a:p>
            <a:pPr marL="118872" indent="0" eaLnBrk="1" fontAlgn="auto" hangingPunct="1">
              <a:spcBef>
                <a:spcPts val="0"/>
              </a:spcBef>
              <a:spcAft>
                <a:spcPts val="0"/>
              </a:spcAft>
              <a:buClr>
                <a:srgbClr val="F0AD00"/>
              </a:buClr>
              <a:buFont typeface="Wingdings 2"/>
              <a:buNone/>
              <a:defRPr/>
            </a:pPr>
            <a:r>
              <a:rPr lang="en-US" sz="2000" dirty="0">
                <a:solidFill>
                  <a:prstClr val="black"/>
                </a:solidFill>
              </a:rPr>
              <a:t>		5. Mention </a:t>
            </a:r>
            <a:r>
              <a:rPr lang="en-US" sz="2000" dirty="0" smtClean="0">
                <a:solidFill>
                  <a:prstClr val="black"/>
                </a:solidFill>
              </a:rPr>
              <a:t>of Bravery/Selflessness</a:t>
            </a:r>
          </a:p>
          <a:p>
            <a:pPr marL="118872" indent="0" eaLnBrk="1" fontAlgn="auto" hangingPunct="1">
              <a:spcBef>
                <a:spcPts val="0"/>
              </a:spcBef>
              <a:spcAft>
                <a:spcPts val="0"/>
              </a:spcAft>
              <a:buClr>
                <a:srgbClr val="F0AD00"/>
              </a:buClr>
              <a:buFont typeface="Wingdings 2"/>
              <a:buNone/>
              <a:defRPr/>
            </a:pPr>
            <a:r>
              <a:rPr lang="en-US" sz="2000" dirty="0">
                <a:solidFill>
                  <a:prstClr val="black"/>
                </a:solidFill>
              </a:rPr>
              <a:t>	</a:t>
            </a:r>
            <a:r>
              <a:rPr lang="en-US" sz="2000" dirty="0" smtClean="0">
                <a:solidFill>
                  <a:prstClr val="black"/>
                </a:solidFill>
              </a:rPr>
              <a:t>		(this paper will discuss bravery before explaining that 			human heroes are more courageous than fictional 			ones)</a:t>
            </a:r>
            <a:endParaRPr lang="en-US" sz="2000" dirty="0">
              <a:solidFill>
                <a:prstClr val="black"/>
              </a:solidFill>
            </a:endParaRPr>
          </a:p>
          <a:p>
            <a:pPr marL="118872" indent="0" eaLnBrk="1" fontAlgn="auto" hangingPunct="1">
              <a:spcBef>
                <a:spcPts val="0"/>
              </a:spcBef>
              <a:spcAft>
                <a:spcPts val="0"/>
              </a:spcAft>
              <a:buClr>
                <a:srgbClr val="F0AD00"/>
              </a:buClr>
              <a:buFont typeface="Wingdings 2"/>
              <a:buNone/>
              <a:defRPr/>
            </a:pPr>
            <a:r>
              <a:rPr lang="en-US" sz="2000" dirty="0">
                <a:solidFill>
                  <a:prstClr val="black"/>
                </a:solidFill>
              </a:rPr>
              <a:t>		</a:t>
            </a:r>
          </a:p>
          <a:p>
            <a:pPr marL="118872" indent="0" eaLnBrk="1" fontAlgn="auto" hangingPunct="1">
              <a:spcBef>
                <a:spcPts val="0"/>
              </a:spcBef>
              <a:spcAft>
                <a:spcPts val="0"/>
              </a:spcAft>
              <a:buClr>
                <a:srgbClr val="F0AD00"/>
              </a:buClr>
              <a:buFont typeface="Wingdings 2"/>
              <a:buNone/>
              <a:defRPr/>
            </a:pPr>
            <a:r>
              <a:rPr lang="en-US" sz="2000" dirty="0">
                <a:solidFill>
                  <a:prstClr val="black"/>
                </a:solidFill>
              </a:rPr>
              <a:t>	Overall…the thesis </a:t>
            </a:r>
            <a:r>
              <a:rPr lang="en-US" sz="2000" b="1" dirty="0">
                <a:solidFill>
                  <a:prstClr val="black"/>
                </a:solidFill>
              </a:rPr>
              <a:t>FOLLOWS the order </a:t>
            </a:r>
            <a:r>
              <a:rPr lang="en-US" sz="2000" dirty="0">
                <a:solidFill>
                  <a:prstClr val="black"/>
                </a:solidFill>
              </a:rPr>
              <a:t>of the paper</a:t>
            </a:r>
          </a:p>
          <a:p>
            <a:pPr marL="118872" indent="0" eaLnBrk="1" fontAlgn="auto" hangingPunct="1">
              <a:spcBef>
                <a:spcPts val="0"/>
              </a:spcBef>
              <a:spcAft>
                <a:spcPts val="0"/>
              </a:spcAft>
              <a:buFont typeface="Wingdings 2"/>
              <a:buNone/>
              <a:defRPr/>
            </a:pPr>
            <a:endParaRPr lang="en-US" sz="2400" dirty="0"/>
          </a:p>
          <a:p>
            <a:pPr marL="118872" indent="0" eaLnBrk="1" fontAlgn="auto" hangingPunct="1">
              <a:spcBef>
                <a:spcPts val="0"/>
              </a:spcBef>
              <a:spcAft>
                <a:spcPts val="0"/>
              </a:spcAft>
              <a:buFont typeface="Wingdings 2"/>
              <a:buNone/>
              <a:defRPr/>
            </a:pPr>
            <a:endParaRPr lang="en-US" dirty="0"/>
          </a:p>
        </p:txBody>
      </p:sp>
    </p:spTree>
    <p:extLst>
      <p:ext uri="{BB962C8B-B14F-4D97-AF65-F5344CB8AC3E}">
        <p14:creationId xmlns:p14="http://schemas.microsoft.com/office/powerpoint/2010/main" val="1786063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Quick Overview</a:t>
            </a:r>
            <a:endParaRPr lang="en-US" dirty="0"/>
          </a:p>
        </p:txBody>
      </p:sp>
      <p:sp>
        <p:nvSpPr>
          <p:cNvPr id="3" name="Content Placeholder 2"/>
          <p:cNvSpPr>
            <a:spLocks noGrp="1"/>
          </p:cNvSpPr>
          <p:nvPr>
            <p:ph idx="1"/>
          </p:nvPr>
        </p:nvSpPr>
        <p:spPr>
          <a:xfrm>
            <a:off x="457200" y="1600200"/>
            <a:ext cx="8229600" cy="4625975"/>
          </a:xfrm>
        </p:spPr>
        <p:txBody>
          <a:bodyPr/>
          <a:lstStyle/>
          <a:p>
            <a:r>
              <a:rPr lang="en-US" dirty="0" smtClean="0"/>
              <a:t>We will all read Mary Shelley’s </a:t>
            </a:r>
            <a:r>
              <a:rPr lang="en-US" i="1" dirty="0" smtClean="0"/>
              <a:t>Frankenstein</a:t>
            </a:r>
          </a:p>
          <a:p>
            <a:r>
              <a:rPr lang="en-US" dirty="0" smtClean="0"/>
              <a:t>We will choose whether we want to research a </a:t>
            </a:r>
            <a:r>
              <a:rPr lang="en-US" b="1" dirty="0" smtClean="0"/>
              <a:t>human hero </a:t>
            </a:r>
            <a:r>
              <a:rPr lang="en-US" dirty="0" smtClean="0"/>
              <a:t>OR a </a:t>
            </a:r>
            <a:r>
              <a:rPr lang="en-US" b="1" dirty="0" smtClean="0"/>
              <a:t>human monster</a:t>
            </a:r>
          </a:p>
          <a:p>
            <a:r>
              <a:rPr lang="en-US" dirty="0" smtClean="0"/>
              <a:t>We will decide and then prove whether this hero or monster was created from nature, nurture, or a combination of both</a:t>
            </a:r>
          </a:p>
          <a:p>
            <a:pPr lvl="1"/>
            <a:r>
              <a:rPr lang="en-US" sz="2000" dirty="0" smtClean="0"/>
              <a:t>Let’s watch a video that provides a quick overview on the Nature v Nurture Debate: </a:t>
            </a:r>
            <a:r>
              <a:rPr lang="en-US" sz="2000" dirty="0" smtClean="0">
                <a:hlinkClick r:id="rId2"/>
              </a:rPr>
              <a:t>60 Minutes Born Good</a:t>
            </a:r>
            <a:r>
              <a:rPr lang="en-US" sz="2000" dirty="0" smtClean="0"/>
              <a:t> (p. 5 in Hero Packet)</a:t>
            </a:r>
          </a:p>
          <a:p>
            <a:r>
              <a:rPr lang="en-US" dirty="0" smtClean="0"/>
              <a:t>We will compare our human hero or human monster to the fictional hero or monster in Shelley’s </a:t>
            </a:r>
            <a:r>
              <a:rPr lang="en-US" i="1" dirty="0" smtClean="0"/>
              <a:t>Frankenstein</a:t>
            </a:r>
            <a:endParaRPr lang="en-US" i="1" dirty="0"/>
          </a:p>
        </p:txBody>
      </p:sp>
    </p:spTree>
    <p:extLst>
      <p:ext uri="{BB962C8B-B14F-4D97-AF65-F5344CB8AC3E}">
        <p14:creationId xmlns:p14="http://schemas.microsoft.com/office/powerpoint/2010/main" val="6703835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Step Four: Thesis Statement</a:t>
            </a:r>
          </a:p>
        </p:txBody>
      </p:sp>
      <p:sp>
        <p:nvSpPr>
          <p:cNvPr id="3" name="Content Placeholder 2"/>
          <p:cNvSpPr>
            <a:spLocks noGrp="1"/>
          </p:cNvSpPr>
          <p:nvPr>
            <p:ph idx="1"/>
          </p:nvPr>
        </p:nvSpPr>
        <p:spPr>
          <a:xfrm>
            <a:off x="457200" y="1774825"/>
            <a:ext cx="8229600" cy="4854575"/>
          </a:xfrm>
        </p:spPr>
        <p:txBody>
          <a:bodyPr rtlCol="0">
            <a:normAutofit fontScale="77500" lnSpcReduction="20000"/>
          </a:bodyPr>
          <a:lstStyle/>
          <a:p>
            <a:pPr marL="438912" indent="-320040" eaLnBrk="1" fontAlgn="auto" hangingPunct="1">
              <a:spcBef>
                <a:spcPts val="0"/>
              </a:spcBef>
              <a:spcAft>
                <a:spcPts val="0"/>
              </a:spcAft>
              <a:buFont typeface="Wingdings 2"/>
              <a:buChar char=""/>
              <a:defRPr/>
            </a:pPr>
            <a:r>
              <a:rPr lang="en-US" dirty="0"/>
              <a:t>Some </a:t>
            </a:r>
            <a:r>
              <a:rPr lang="en-US" dirty="0" smtClean="0"/>
              <a:t>Samples </a:t>
            </a:r>
            <a:r>
              <a:rPr lang="en-US" dirty="0" err="1" smtClean="0"/>
              <a:t>Cont</a:t>
            </a:r>
            <a:r>
              <a:rPr lang="en-US" dirty="0" smtClean="0"/>
              <a:t>…</a:t>
            </a:r>
            <a:endParaRPr lang="en-US" dirty="0"/>
          </a:p>
          <a:p>
            <a:pPr marL="118872" indent="0" eaLnBrk="1" fontAlgn="auto" hangingPunct="1">
              <a:spcBef>
                <a:spcPts val="0"/>
              </a:spcBef>
              <a:spcAft>
                <a:spcPts val="0"/>
              </a:spcAft>
              <a:buFont typeface="Wingdings 2"/>
              <a:buNone/>
              <a:defRPr/>
            </a:pPr>
            <a:r>
              <a:rPr lang="en-US" dirty="0"/>
              <a:t>Sample </a:t>
            </a:r>
            <a:r>
              <a:rPr lang="en-US" dirty="0" smtClean="0"/>
              <a:t>4:</a:t>
            </a:r>
            <a:endParaRPr lang="en-US" dirty="0"/>
          </a:p>
          <a:p>
            <a:pPr marL="118872" indent="0" eaLnBrk="1" fontAlgn="auto" hangingPunct="1">
              <a:spcBef>
                <a:spcPts val="0"/>
              </a:spcBef>
              <a:spcAft>
                <a:spcPts val="0"/>
              </a:spcAft>
              <a:buFont typeface="Wingdings 2"/>
              <a:buNone/>
              <a:defRPr/>
            </a:pPr>
            <a:r>
              <a:rPr lang="en-US" dirty="0"/>
              <a:t>____________ is a human </a:t>
            </a:r>
            <a:r>
              <a:rPr lang="en-US" dirty="0" smtClean="0"/>
              <a:t>hero </a:t>
            </a:r>
            <a:r>
              <a:rPr lang="en-US" dirty="0"/>
              <a:t>due to his </a:t>
            </a:r>
            <a:r>
              <a:rPr lang="en-US" dirty="0" smtClean="0"/>
              <a:t>intrinsic motivation and heroic deed </a:t>
            </a:r>
            <a:r>
              <a:rPr lang="en-US" dirty="0"/>
              <a:t>of ____________ while demonstrating the importance of a nurturing environment, thus proving that human </a:t>
            </a:r>
            <a:r>
              <a:rPr lang="en-US" dirty="0" smtClean="0"/>
              <a:t>heroes </a:t>
            </a:r>
            <a:r>
              <a:rPr lang="en-US" dirty="0"/>
              <a:t>are more </a:t>
            </a:r>
            <a:r>
              <a:rPr lang="en-US" dirty="0" smtClean="0"/>
              <a:t>compassionate </a:t>
            </a:r>
            <a:r>
              <a:rPr lang="en-US" dirty="0"/>
              <a:t>than fictional ones in </a:t>
            </a:r>
            <a:r>
              <a:rPr lang="en-US" dirty="0" smtClean="0"/>
              <a:t>their selfless quest.</a:t>
            </a:r>
            <a:endParaRPr lang="en-US" dirty="0"/>
          </a:p>
          <a:p>
            <a:pPr marL="118872" indent="0" eaLnBrk="1" fontAlgn="auto" hangingPunct="1">
              <a:spcBef>
                <a:spcPts val="0"/>
              </a:spcBef>
              <a:spcAft>
                <a:spcPts val="0"/>
              </a:spcAft>
              <a:buFont typeface="Wingdings 2"/>
              <a:buNone/>
              <a:defRPr/>
            </a:pPr>
            <a:r>
              <a:rPr lang="en-US" dirty="0"/>
              <a:t>	</a:t>
            </a:r>
            <a:r>
              <a:rPr lang="en-US" u="sng" dirty="0"/>
              <a:t>Notice</a:t>
            </a:r>
            <a:r>
              <a:rPr lang="en-US" dirty="0"/>
              <a:t>:</a:t>
            </a:r>
          </a:p>
          <a:p>
            <a:pPr marL="118872" indent="0" eaLnBrk="1" fontAlgn="auto" hangingPunct="1">
              <a:spcBef>
                <a:spcPts val="0"/>
              </a:spcBef>
              <a:spcAft>
                <a:spcPts val="0"/>
              </a:spcAft>
              <a:buFont typeface="Wingdings 2"/>
              <a:buNone/>
              <a:defRPr/>
            </a:pPr>
            <a:r>
              <a:rPr lang="en-US" dirty="0"/>
              <a:t>		1. Topic is listed in the thesis</a:t>
            </a:r>
          </a:p>
          <a:p>
            <a:pPr marL="118872" indent="0" eaLnBrk="1" fontAlgn="auto" hangingPunct="1">
              <a:spcBef>
                <a:spcPts val="0"/>
              </a:spcBef>
              <a:spcAft>
                <a:spcPts val="0"/>
              </a:spcAft>
              <a:buFont typeface="Wingdings 2"/>
              <a:buNone/>
              <a:defRPr/>
            </a:pPr>
            <a:r>
              <a:rPr lang="en-US" dirty="0"/>
              <a:t>		2. Informative section is recognized</a:t>
            </a:r>
          </a:p>
          <a:p>
            <a:pPr marL="118872" indent="0" eaLnBrk="1" fontAlgn="auto" hangingPunct="1">
              <a:spcBef>
                <a:spcPts val="0"/>
              </a:spcBef>
              <a:spcAft>
                <a:spcPts val="0"/>
              </a:spcAft>
              <a:buFont typeface="Wingdings 2"/>
              <a:buNone/>
              <a:defRPr/>
            </a:pPr>
            <a:r>
              <a:rPr lang="en-US" dirty="0"/>
              <a:t>		3. Nature vs. Nurture is mentioned</a:t>
            </a:r>
          </a:p>
          <a:p>
            <a:pPr marL="118872" indent="0" eaLnBrk="1" fontAlgn="auto" hangingPunct="1">
              <a:spcBef>
                <a:spcPts val="0"/>
              </a:spcBef>
              <a:spcAft>
                <a:spcPts val="0"/>
              </a:spcAft>
              <a:buFont typeface="Wingdings 2"/>
              <a:buNone/>
              <a:defRPr/>
            </a:pPr>
            <a:r>
              <a:rPr lang="en-US" dirty="0"/>
              <a:t>		4. Comparison of human vs. fictional monsters</a:t>
            </a:r>
          </a:p>
          <a:p>
            <a:pPr marL="118872" indent="0" eaLnBrk="1" fontAlgn="auto" hangingPunct="1">
              <a:spcBef>
                <a:spcPts val="0"/>
              </a:spcBef>
              <a:spcAft>
                <a:spcPts val="0"/>
              </a:spcAft>
              <a:buFont typeface="Wingdings 2"/>
              <a:buNone/>
              <a:defRPr/>
            </a:pPr>
            <a:r>
              <a:rPr lang="en-US" dirty="0"/>
              <a:t>		5. Mention </a:t>
            </a:r>
            <a:r>
              <a:rPr lang="en-US" dirty="0" smtClean="0"/>
              <a:t>of Selflessness/Bravery</a:t>
            </a:r>
            <a:endParaRPr lang="en-US" dirty="0"/>
          </a:p>
          <a:p>
            <a:pPr marL="118872" indent="0" eaLnBrk="1" fontAlgn="auto" hangingPunct="1">
              <a:spcBef>
                <a:spcPts val="0"/>
              </a:spcBef>
              <a:spcAft>
                <a:spcPts val="0"/>
              </a:spcAft>
              <a:buFont typeface="Wingdings 2"/>
              <a:buNone/>
              <a:defRPr/>
            </a:pPr>
            <a:r>
              <a:rPr lang="en-US" dirty="0"/>
              <a:t>		</a:t>
            </a:r>
          </a:p>
          <a:p>
            <a:pPr marL="118872" indent="0" eaLnBrk="1" fontAlgn="auto" hangingPunct="1">
              <a:spcBef>
                <a:spcPts val="0"/>
              </a:spcBef>
              <a:spcAft>
                <a:spcPts val="0"/>
              </a:spcAft>
              <a:buFont typeface="Wingdings 2"/>
              <a:buNone/>
              <a:defRPr/>
            </a:pPr>
            <a:r>
              <a:rPr lang="en-US" dirty="0"/>
              <a:t>	Overall…the thesis </a:t>
            </a:r>
            <a:r>
              <a:rPr lang="en-US" b="1" dirty="0"/>
              <a:t>FOLLOWS the order </a:t>
            </a:r>
            <a:r>
              <a:rPr lang="en-US" dirty="0"/>
              <a:t>of the paper</a:t>
            </a:r>
          </a:p>
          <a:p>
            <a:pPr marL="118872" indent="0" eaLnBrk="1" fontAlgn="auto" hangingPunct="1">
              <a:spcBef>
                <a:spcPts val="0"/>
              </a:spcBef>
              <a:spcAft>
                <a:spcPts val="0"/>
              </a:spcAft>
              <a:buFont typeface="Wingdings 2"/>
              <a:buNone/>
              <a:defRPr/>
            </a:pPr>
            <a:endParaRPr lang="en-US" sz="2400" dirty="0"/>
          </a:p>
          <a:p>
            <a:pPr marL="118872" indent="0" eaLnBrk="1" fontAlgn="auto" hangingPunct="1">
              <a:spcBef>
                <a:spcPts val="0"/>
              </a:spcBef>
              <a:spcAft>
                <a:spcPts val="0"/>
              </a:spcAft>
              <a:buFont typeface="Wingdings 2"/>
              <a:buNone/>
              <a:defRPr/>
            </a:pPr>
            <a:endParaRPr lang="en-US" dirty="0"/>
          </a:p>
        </p:txBody>
      </p:sp>
    </p:spTree>
    <p:extLst>
      <p:ext uri="{BB962C8B-B14F-4D97-AF65-F5344CB8AC3E}">
        <p14:creationId xmlns:p14="http://schemas.microsoft.com/office/powerpoint/2010/main" val="35140047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accent1">
                    <a:satMod val="150000"/>
                  </a:schemeClr>
                </a:solidFill>
              </a:rPr>
              <a:t>Step Four: Thesis Statement</a:t>
            </a:r>
          </a:p>
        </p:txBody>
      </p:sp>
      <p:sp>
        <p:nvSpPr>
          <p:cNvPr id="3" name="Content Placeholder 2"/>
          <p:cNvSpPr>
            <a:spLocks noGrp="1"/>
          </p:cNvSpPr>
          <p:nvPr>
            <p:ph idx="1"/>
          </p:nvPr>
        </p:nvSpPr>
        <p:spPr/>
        <p:txBody>
          <a:bodyPr rtlCol="0">
            <a:normAutofit fontScale="92500" lnSpcReduction="20000"/>
          </a:bodyPr>
          <a:lstStyle/>
          <a:p>
            <a:pPr marL="438912" indent="-320040" eaLnBrk="1" fontAlgn="auto" hangingPunct="1">
              <a:spcBef>
                <a:spcPts val="0"/>
              </a:spcBef>
              <a:spcAft>
                <a:spcPts val="0"/>
              </a:spcAft>
              <a:buFont typeface="Wingdings 2"/>
              <a:buChar char=""/>
              <a:defRPr/>
            </a:pPr>
            <a:r>
              <a:rPr lang="en-US" dirty="0" smtClean="0"/>
              <a:t>Remember:</a:t>
            </a:r>
          </a:p>
          <a:p>
            <a:pPr marL="731520" lvl="1" indent="-274320" eaLnBrk="1" fontAlgn="auto" hangingPunct="1">
              <a:spcAft>
                <a:spcPts val="0"/>
              </a:spcAft>
              <a:buFont typeface="Wingdings"/>
              <a:buChar char=""/>
              <a:defRPr/>
            </a:pPr>
            <a:r>
              <a:rPr lang="en-US" dirty="0" smtClean="0"/>
              <a:t>After completing your research, you need to start thinking about the </a:t>
            </a:r>
            <a:r>
              <a:rPr lang="en-US" i="1" dirty="0" smtClean="0"/>
              <a:t>order of your body paragraphs</a:t>
            </a:r>
            <a:r>
              <a:rPr lang="en-US" dirty="0" smtClean="0"/>
              <a:t>!</a:t>
            </a:r>
          </a:p>
          <a:p>
            <a:pPr marL="996696" lvl="2" eaLnBrk="1" fontAlgn="auto" hangingPunct="1">
              <a:spcAft>
                <a:spcPts val="0"/>
              </a:spcAft>
              <a:buClr>
                <a:schemeClr val="accent3"/>
              </a:buClr>
              <a:buFont typeface="Arial"/>
              <a:buChar char="▪"/>
              <a:defRPr/>
            </a:pPr>
            <a:r>
              <a:rPr lang="en-US" dirty="0" smtClean="0"/>
              <a:t>The thesis statement needs to follow the order of your body paragraphs. This means that:</a:t>
            </a:r>
          </a:p>
          <a:p>
            <a:pPr marL="1216152" lvl="3" indent="-182880" eaLnBrk="1" fontAlgn="auto" hangingPunct="1">
              <a:spcAft>
                <a:spcPts val="0"/>
              </a:spcAft>
              <a:buClr>
                <a:schemeClr val="accent4"/>
              </a:buClr>
              <a:buFont typeface="Arial"/>
              <a:buChar char="▪"/>
              <a:defRPr/>
            </a:pPr>
            <a:r>
              <a:rPr lang="en-US" dirty="0" smtClean="0"/>
              <a:t>Your human monster’s/hero’s name should be mentioned within the first few words of the thesis</a:t>
            </a:r>
          </a:p>
          <a:p>
            <a:pPr marL="1216152" lvl="3" indent="-182880" eaLnBrk="1" fontAlgn="auto" hangingPunct="1">
              <a:spcAft>
                <a:spcPts val="0"/>
              </a:spcAft>
              <a:buClr>
                <a:schemeClr val="accent4"/>
              </a:buClr>
              <a:buFont typeface="Arial"/>
              <a:buChar char="▪"/>
              <a:defRPr/>
            </a:pPr>
            <a:r>
              <a:rPr lang="en-US" dirty="0" smtClean="0"/>
              <a:t>The informative section should be mentioned before the analytical section</a:t>
            </a:r>
          </a:p>
          <a:p>
            <a:pPr marL="1033272" lvl="3" indent="0" eaLnBrk="1" fontAlgn="auto" hangingPunct="1">
              <a:spcAft>
                <a:spcPts val="0"/>
              </a:spcAft>
              <a:buClr>
                <a:schemeClr val="accent4"/>
              </a:buClr>
              <a:buFont typeface="Arial"/>
              <a:buNone/>
              <a:defRPr/>
            </a:pPr>
            <a:r>
              <a:rPr lang="en-US" dirty="0" smtClean="0"/>
              <a:t>*****************************************************</a:t>
            </a:r>
          </a:p>
          <a:p>
            <a:pPr marL="1216152" lvl="3" indent="-182880" eaLnBrk="1" fontAlgn="auto" hangingPunct="1">
              <a:spcAft>
                <a:spcPts val="0"/>
              </a:spcAft>
              <a:buClr>
                <a:schemeClr val="accent4"/>
              </a:buClr>
              <a:buFont typeface="Arial"/>
              <a:buChar char="▪"/>
              <a:defRPr/>
            </a:pPr>
            <a:r>
              <a:rPr lang="en-US" dirty="0" smtClean="0"/>
              <a:t>This is the last sentence of your introduction paragraph</a:t>
            </a:r>
          </a:p>
          <a:p>
            <a:pPr marL="1216152" lvl="3" indent="-182880" eaLnBrk="1" fontAlgn="auto" hangingPunct="1">
              <a:spcAft>
                <a:spcPts val="0"/>
              </a:spcAft>
              <a:buClr>
                <a:schemeClr val="accent4"/>
              </a:buClr>
              <a:buFont typeface="Arial"/>
              <a:buChar char="▪"/>
              <a:defRPr/>
            </a:pPr>
            <a:r>
              <a:rPr lang="en-US" dirty="0" smtClean="0"/>
              <a:t>This is only one sentence in length</a:t>
            </a:r>
          </a:p>
          <a:p>
            <a:pPr marL="1426464" lvl="4" indent="-182880" eaLnBrk="1" fontAlgn="auto" hangingPunct="1">
              <a:spcAft>
                <a:spcPts val="0"/>
              </a:spcAft>
              <a:buClr>
                <a:schemeClr val="accent5"/>
              </a:buClr>
              <a:buFont typeface="Wingdings 3"/>
              <a:buChar char=""/>
              <a:defRPr/>
            </a:pPr>
            <a:r>
              <a:rPr dirty="0"/>
              <a:t>Should be a complex sentence (show me that you have been writing thesis statements for at least three years)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smtClean="0">
                <a:solidFill>
                  <a:schemeClr val="accent1">
                    <a:satMod val="150000"/>
                  </a:schemeClr>
                </a:solidFill>
              </a:rPr>
              <a:t>Step Five: Introduction Paragraph</a:t>
            </a:r>
            <a:endParaRPr lang="en-US" dirty="0">
              <a:solidFill>
                <a:schemeClr val="accent1">
                  <a:satMod val="150000"/>
                </a:schemeClr>
              </a:solidFill>
            </a:endParaRPr>
          </a:p>
        </p:txBody>
      </p:sp>
      <p:sp>
        <p:nvSpPr>
          <p:cNvPr id="24578" name="Content Placeholder 2"/>
          <p:cNvSpPr>
            <a:spLocks noGrp="1"/>
          </p:cNvSpPr>
          <p:nvPr>
            <p:ph idx="1"/>
          </p:nvPr>
        </p:nvSpPr>
        <p:spPr/>
        <p:txBody>
          <a:bodyPr/>
          <a:lstStyle/>
          <a:p>
            <a:pPr eaLnBrk="1" hangingPunct="1"/>
            <a:r>
              <a:rPr lang="en-US" b="1" dirty="0" smtClean="0"/>
              <a:t>Attention Grabber / Hook Options</a:t>
            </a:r>
            <a:r>
              <a:rPr lang="en-US" dirty="0" smtClean="0"/>
              <a:t>:</a:t>
            </a:r>
          </a:p>
          <a:p>
            <a:pPr eaLnBrk="1" hangingPunct="1">
              <a:buFont typeface="Corbel" pitchFamily="34" charset="0"/>
              <a:buAutoNum type="arabicPeriod"/>
            </a:pPr>
            <a:r>
              <a:rPr lang="en-US" dirty="0" smtClean="0"/>
              <a:t> </a:t>
            </a:r>
            <a:r>
              <a:rPr lang="en-US" sz="2400" u="sng" dirty="0" smtClean="0"/>
              <a:t>Anecdote</a:t>
            </a:r>
            <a:r>
              <a:rPr lang="en-US" sz="2400" dirty="0" smtClean="0"/>
              <a:t> – a short story. If you have come across an intriguing story related to your topic, then begin your paper with this story. Most readers enjoy stories and this could help reveal characteristics about your human monster/hero.</a:t>
            </a:r>
            <a:endParaRPr lang="en-US" sz="2400" u="sng" dirty="0" smtClean="0"/>
          </a:p>
          <a:p>
            <a:pPr eaLnBrk="1" hangingPunct="1">
              <a:buFont typeface="Corbel" pitchFamily="34" charset="0"/>
              <a:buAutoNum type="arabicPeriod"/>
            </a:pPr>
            <a:endParaRPr lang="en-US" sz="2400" u="sng" dirty="0" smtClean="0"/>
          </a:p>
          <a:p>
            <a:pPr eaLnBrk="1" hangingPunct="1">
              <a:buFont typeface="Corbel" pitchFamily="34" charset="0"/>
              <a:buAutoNum type="arabicPeriod"/>
            </a:pPr>
            <a:r>
              <a:rPr lang="en-US" sz="2400" u="sng" dirty="0" smtClean="0"/>
              <a:t>Quotation</a:t>
            </a:r>
            <a:r>
              <a:rPr lang="en-US" sz="2400" dirty="0" smtClean="0"/>
              <a:t>. Make sure that this quote is relevant to the topic of your paper. You also need to comment on this quotation. DO NOT just write a quote and then move to a new topic! You need to explain HOW and WHY this makes sense in your paper.</a:t>
            </a:r>
            <a:endParaRPr lang="en-US" sz="2400" u="sng" dirty="0" smtClean="0"/>
          </a:p>
          <a:p>
            <a:pPr eaLnBrk="1" hangingPunct="1">
              <a:buFont typeface="Wingdings 2" pitchFamily="18" charset="2"/>
              <a:buNone/>
            </a:pPr>
            <a:endParaRPr lang="en-US" sz="24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lgn="ctr" eaLnBrk="1" hangingPunct="1">
              <a:defRPr/>
            </a:pPr>
            <a:r>
              <a:rPr lang="en-US" sz="4100" smtClean="0"/>
              <a:t>Step Five: Introduction Paragraph</a:t>
            </a:r>
          </a:p>
        </p:txBody>
      </p:sp>
      <p:sp>
        <p:nvSpPr>
          <p:cNvPr id="25602" name="Rectangle 3"/>
          <p:cNvSpPr>
            <a:spLocks noGrp="1"/>
          </p:cNvSpPr>
          <p:nvPr>
            <p:ph type="body" idx="1"/>
          </p:nvPr>
        </p:nvSpPr>
        <p:spPr/>
        <p:txBody>
          <a:bodyPr/>
          <a:lstStyle/>
          <a:p>
            <a:pPr eaLnBrk="1" hangingPunct="1"/>
            <a:r>
              <a:rPr lang="en-US" smtClean="0"/>
              <a:t>Anecdotal Use:</a:t>
            </a:r>
          </a:p>
          <a:p>
            <a:pPr eaLnBrk="1" hangingPunct="1">
              <a:buFont typeface="Wingdings 2" pitchFamily="18" charset="2"/>
              <a:buNone/>
            </a:pPr>
            <a:r>
              <a:rPr lang="en-US" sz="1800" smtClean="0"/>
              <a:t>	On a summer night in 1971, __________ did not expect this to be her final goodbye to her fiancé of two years. After walking down ____________ street, she was only three miles from home. Meanwhile, _____________ was lurking in the between the __________ and the ____________.</a:t>
            </a:r>
          </a:p>
          <a:p>
            <a:pPr lvl="2" eaLnBrk="1" hangingPunct="1"/>
            <a:r>
              <a:rPr lang="en-US" sz="2000" smtClean="0"/>
              <a:t>Notice the setting and “characters” (should really be the victim and the killer) in this short story</a:t>
            </a:r>
          </a:p>
          <a:p>
            <a:pPr lvl="2" eaLnBrk="1" hangingPunct="1"/>
            <a:r>
              <a:rPr lang="en-US" sz="2000" smtClean="0"/>
              <a:t>Most of you can use this as a hook because you have found interviews and/or research on the victims of the killer</a:t>
            </a:r>
          </a:p>
          <a:p>
            <a:pPr lvl="2" eaLnBrk="1" hangingPunct="1"/>
            <a:r>
              <a:rPr lang="en-US" sz="2000" smtClean="0"/>
              <a:t>Perhaps if you are going to discuss the nurture side of this person’s life, you can use create a story about what his/her childhood was like</a:t>
            </a:r>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lgn="ctr" eaLnBrk="1" hangingPunct="1">
              <a:defRPr/>
            </a:pPr>
            <a:r>
              <a:rPr lang="en-US" sz="4100" smtClean="0"/>
              <a:t>Step Five: Introduction Paragraph</a:t>
            </a:r>
          </a:p>
        </p:txBody>
      </p:sp>
      <p:sp>
        <p:nvSpPr>
          <p:cNvPr id="25602" name="Rectangle 3"/>
          <p:cNvSpPr>
            <a:spLocks noGrp="1"/>
          </p:cNvSpPr>
          <p:nvPr>
            <p:ph type="body" idx="1"/>
          </p:nvPr>
        </p:nvSpPr>
        <p:spPr/>
        <p:txBody>
          <a:bodyPr/>
          <a:lstStyle/>
          <a:p>
            <a:pPr eaLnBrk="1" hangingPunct="1"/>
            <a:r>
              <a:rPr lang="en-US" dirty="0" smtClean="0"/>
              <a:t>Anecdotal Use:</a:t>
            </a:r>
          </a:p>
          <a:p>
            <a:pPr eaLnBrk="1" hangingPunct="1">
              <a:buFont typeface="Wingdings 2" pitchFamily="18" charset="2"/>
              <a:buNone/>
            </a:pPr>
            <a:r>
              <a:rPr lang="en-US" sz="1800" dirty="0" smtClean="0"/>
              <a:t>	On a summer night in 1971, __________ did not expect this to be his final night of an average middle class man. After walking down ____________ street, </a:t>
            </a:r>
            <a:r>
              <a:rPr lang="en-US" sz="1800" dirty="0"/>
              <a:t>h</a:t>
            </a:r>
            <a:r>
              <a:rPr lang="en-US" sz="1800" dirty="0" smtClean="0"/>
              <a:t>e was only three miles from home when he heard the whimpering of an infant. </a:t>
            </a:r>
          </a:p>
          <a:p>
            <a:pPr eaLnBrk="1" hangingPunct="1">
              <a:buFont typeface="Wingdings 2" pitchFamily="18" charset="2"/>
              <a:buNone/>
            </a:pPr>
            <a:endParaRPr lang="en-US" sz="1800" dirty="0"/>
          </a:p>
          <a:p>
            <a:pPr eaLnBrk="1" hangingPunct="1">
              <a:buFont typeface="Wingdings 2" pitchFamily="18" charset="2"/>
              <a:buNone/>
            </a:pPr>
            <a:r>
              <a:rPr lang="en-US" sz="1800" dirty="0" smtClean="0"/>
              <a:t>	</a:t>
            </a:r>
            <a:r>
              <a:rPr lang="en-US" sz="2000" dirty="0" smtClean="0"/>
              <a:t>Notice the setting and “characters” (should really be the person in need  and the hero) in this short story</a:t>
            </a:r>
          </a:p>
          <a:p>
            <a:pPr lvl="2" eaLnBrk="1" hangingPunct="1"/>
            <a:r>
              <a:rPr lang="en-US" sz="2000" dirty="0" smtClean="0"/>
              <a:t>Most of you can use this as a hook because you have found interviews and/or research on the person in need and hero</a:t>
            </a:r>
          </a:p>
          <a:p>
            <a:pPr lvl="2" eaLnBrk="1" hangingPunct="1"/>
            <a:r>
              <a:rPr lang="en-US" sz="2000" dirty="0" smtClean="0"/>
              <a:t>Perhaps if you are going to discuss the nurture side of this person’s life, you can use create a story about what his/her childhood was like</a:t>
            </a:r>
            <a:endParaRPr lang="en-US" dirty="0" smtClean="0"/>
          </a:p>
        </p:txBody>
      </p:sp>
    </p:spTree>
    <p:extLst>
      <p:ext uri="{BB962C8B-B14F-4D97-AF65-F5344CB8AC3E}">
        <p14:creationId xmlns:p14="http://schemas.microsoft.com/office/powerpoint/2010/main" val="2245469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lgn="ctr" eaLnBrk="1" hangingPunct="1">
              <a:defRPr/>
            </a:pPr>
            <a:r>
              <a:rPr lang="en-US" sz="4100" smtClean="0"/>
              <a:t>Step Five: Introduction Paragraph</a:t>
            </a:r>
          </a:p>
        </p:txBody>
      </p:sp>
      <p:sp>
        <p:nvSpPr>
          <p:cNvPr id="26626" name="Rectangle 3"/>
          <p:cNvSpPr>
            <a:spLocks noGrp="1"/>
          </p:cNvSpPr>
          <p:nvPr>
            <p:ph type="body" idx="1"/>
          </p:nvPr>
        </p:nvSpPr>
        <p:spPr/>
        <p:txBody>
          <a:bodyPr/>
          <a:lstStyle/>
          <a:p>
            <a:pPr eaLnBrk="1" hangingPunct="1"/>
            <a:r>
              <a:rPr lang="en-US" smtClean="0"/>
              <a:t>Use of Quotation</a:t>
            </a:r>
          </a:p>
          <a:p>
            <a:pPr eaLnBrk="1" hangingPunct="1">
              <a:buFont typeface="Wingdings 2" pitchFamily="18" charset="2"/>
              <a:buNone/>
            </a:pPr>
            <a:r>
              <a:rPr lang="en-US" sz="1800" smtClean="0"/>
              <a:t>	Before his execution, _______________ stated, “……………………………….” (put where you found this quote in the parentheses). These final words show how…………… while also explaining why……………… Although shocking, ______________ truly believed that ……………….</a:t>
            </a:r>
          </a:p>
          <a:p>
            <a:pPr lvl="2" eaLnBrk="1" hangingPunct="1"/>
            <a:r>
              <a:rPr lang="en-US" sz="2000" smtClean="0"/>
              <a:t>Notice that I introduce the quotation</a:t>
            </a:r>
          </a:p>
          <a:p>
            <a:pPr lvl="2" eaLnBrk="1" hangingPunct="1"/>
            <a:r>
              <a:rPr lang="en-US" sz="2000" smtClean="0"/>
              <a:t>Notice that I include the parenthetical citation</a:t>
            </a:r>
          </a:p>
          <a:p>
            <a:pPr lvl="2" eaLnBrk="1" hangingPunct="1"/>
            <a:r>
              <a:rPr lang="en-US" sz="2000" smtClean="0"/>
              <a:t>Notice that I include sentences in MY OWN WORDS that explain what this quotation means</a:t>
            </a:r>
            <a:endParaRPr lang="en-US" smtClean="0"/>
          </a:p>
          <a:p>
            <a:pPr eaLnBrk="1" hangingPunct="1">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lgn="ctr" eaLnBrk="1" hangingPunct="1">
              <a:defRPr/>
            </a:pPr>
            <a:r>
              <a:rPr lang="en-US" sz="4100" smtClean="0"/>
              <a:t>Step Five: Introduction Paragraph</a:t>
            </a:r>
          </a:p>
        </p:txBody>
      </p:sp>
      <p:sp>
        <p:nvSpPr>
          <p:cNvPr id="26626" name="Rectangle 3"/>
          <p:cNvSpPr>
            <a:spLocks noGrp="1"/>
          </p:cNvSpPr>
          <p:nvPr>
            <p:ph type="body" idx="1"/>
          </p:nvPr>
        </p:nvSpPr>
        <p:spPr/>
        <p:txBody>
          <a:bodyPr/>
          <a:lstStyle/>
          <a:p>
            <a:pPr eaLnBrk="1" hangingPunct="1"/>
            <a:r>
              <a:rPr lang="en-US" dirty="0" smtClean="0"/>
              <a:t>Use of Quotation</a:t>
            </a:r>
          </a:p>
          <a:p>
            <a:pPr eaLnBrk="1" hangingPunct="1">
              <a:buFont typeface="Wingdings 2" pitchFamily="18" charset="2"/>
              <a:buNone/>
            </a:pPr>
            <a:r>
              <a:rPr lang="en-US" sz="1800" dirty="0" smtClean="0"/>
              <a:t>	Before receiving her award, _______________ stated, “……………………………….” (put where you found this quote in the parentheses). These  words show how…………… while also explaining why……………… Although shocking, ______________ truly believed that ……………….</a:t>
            </a:r>
          </a:p>
          <a:p>
            <a:pPr lvl="2" eaLnBrk="1" hangingPunct="1"/>
            <a:r>
              <a:rPr lang="en-US" sz="2000" dirty="0" smtClean="0"/>
              <a:t>Notice that I introduce the quotation</a:t>
            </a:r>
          </a:p>
          <a:p>
            <a:pPr lvl="2" eaLnBrk="1" hangingPunct="1"/>
            <a:r>
              <a:rPr lang="en-US" sz="2000" dirty="0" smtClean="0"/>
              <a:t>Notice that I include the parenthetical citation</a:t>
            </a:r>
          </a:p>
          <a:p>
            <a:pPr lvl="2" eaLnBrk="1" hangingPunct="1"/>
            <a:r>
              <a:rPr lang="en-US" sz="2000" dirty="0" smtClean="0"/>
              <a:t>Notice that I include sentences in MY OWN WORDS that explain what this quotation means</a:t>
            </a:r>
            <a:endParaRPr lang="en-US" dirty="0" smtClean="0"/>
          </a:p>
          <a:p>
            <a:pPr eaLnBrk="1" hangingPunct="1">
              <a:buFont typeface="Wingdings 2" pitchFamily="18" charset="2"/>
              <a:buNone/>
            </a:pPr>
            <a:endParaRPr lang="en-US" dirty="0" smtClean="0"/>
          </a:p>
        </p:txBody>
      </p:sp>
    </p:spTree>
    <p:extLst>
      <p:ext uri="{BB962C8B-B14F-4D97-AF65-F5344CB8AC3E}">
        <p14:creationId xmlns:p14="http://schemas.microsoft.com/office/powerpoint/2010/main" val="33848085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lgn="ctr" eaLnBrk="1" hangingPunct="1">
              <a:defRPr/>
            </a:pPr>
            <a:r>
              <a:rPr lang="en-US" sz="4100" dirty="0" smtClean="0"/>
              <a:t>Step Five: Introduction Paragraph</a:t>
            </a:r>
          </a:p>
        </p:txBody>
      </p:sp>
      <p:sp>
        <p:nvSpPr>
          <p:cNvPr id="27650" name="Rectangle 3"/>
          <p:cNvSpPr>
            <a:spLocks noGrp="1"/>
          </p:cNvSpPr>
          <p:nvPr>
            <p:ph type="body" idx="1"/>
          </p:nvPr>
        </p:nvSpPr>
        <p:spPr/>
        <p:txBody>
          <a:bodyPr/>
          <a:lstStyle/>
          <a:p>
            <a:pPr marL="728663" indent="-609600" eaLnBrk="1" hangingPunct="1"/>
            <a:r>
              <a:rPr lang="en-US" b="1" smtClean="0"/>
              <a:t>Attention Grabber / Hook Options</a:t>
            </a:r>
            <a:r>
              <a:rPr lang="en-US" smtClean="0"/>
              <a:t>:</a:t>
            </a:r>
          </a:p>
          <a:p>
            <a:pPr marL="1020763" lvl="1" indent="-609600" eaLnBrk="1" hangingPunct="1"/>
            <a:r>
              <a:rPr lang="en-US" smtClean="0"/>
              <a:t>Shocking statement; Series of shocking statements</a:t>
            </a:r>
          </a:p>
          <a:p>
            <a:pPr marL="1020763" lvl="1" indent="-609600" eaLnBrk="1" hangingPunct="1"/>
            <a:r>
              <a:rPr lang="en-US" smtClean="0"/>
              <a:t>Shocking fact or statistic; series of shocking facts or statistics</a:t>
            </a:r>
          </a:p>
          <a:p>
            <a:pPr marL="1020763" lvl="1" indent="-609600" eaLnBrk="1" hangingPunct="1"/>
            <a:endParaRPr lang="en-US" smtClean="0"/>
          </a:p>
          <a:p>
            <a:pPr marL="1020763" lvl="1" indent="-609600" eaLnBrk="1" hangingPunct="1"/>
            <a:r>
              <a:rPr lang="en-US" smtClean="0"/>
              <a:t>DO NOT USE A QUESTION AS A HOOK!</a:t>
            </a:r>
          </a:p>
          <a:p>
            <a:pPr marL="728663" indent="-609600" eaLnBrk="1" hangingPunct="1">
              <a:buFont typeface="Corbel" pitchFamily="34" charset="0"/>
              <a:buNone/>
            </a:pPr>
            <a:r>
              <a:rPr lang="en-US" smtClean="0"/>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hangingPunct="1">
              <a:defRPr/>
            </a:pPr>
            <a:r>
              <a:rPr lang="en-US" sz="4800" dirty="0"/>
              <a:t>Step Five: Introduction Paragraph</a:t>
            </a:r>
            <a:endParaRPr lang="en-US" dirty="0"/>
          </a:p>
        </p:txBody>
      </p:sp>
      <p:sp>
        <p:nvSpPr>
          <p:cNvPr id="28674" name="Content Placeholder 2"/>
          <p:cNvSpPr>
            <a:spLocks noGrp="1"/>
          </p:cNvSpPr>
          <p:nvPr>
            <p:ph idx="1"/>
          </p:nvPr>
        </p:nvSpPr>
        <p:spPr/>
        <p:txBody>
          <a:bodyPr/>
          <a:lstStyle/>
          <a:p>
            <a:pPr eaLnBrk="1" hangingPunct="1"/>
            <a:r>
              <a:rPr lang="en-US" smtClean="0"/>
              <a:t>After the hook, provide necessary background information</a:t>
            </a:r>
          </a:p>
          <a:p>
            <a:pPr lvl="1" eaLnBrk="1" hangingPunct="1"/>
            <a:r>
              <a:rPr lang="en-US" smtClean="0"/>
              <a:t>Define your topic</a:t>
            </a:r>
          </a:p>
          <a:p>
            <a:pPr lvl="1" eaLnBrk="1" hangingPunct="1"/>
            <a:r>
              <a:rPr lang="en-US" smtClean="0"/>
              <a:t>Make sure your audience is aware of who this person is before you go into the thorough detail</a:t>
            </a:r>
          </a:p>
          <a:p>
            <a:pPr lvl="1" eaLnBrk="1" hangingPunct="1"/>
            <a:r>
              <a:rPr lang="en-US" smtClean="0"/>
              <a:t>Think of these as transition sentences between your hook and thesis statement</a:t>
            </a:r>
          </a:p>
          <a:p>
            <a:pPr lvl="1" eaLnBrk="1" hangingPunct="1"/>
            <a:r>
              <a:rPr lang="en-US" smtClean="0"/>
              <a:t>Approximately 2-3 sentences would be appropriate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hangingPunct="1">
              <a:defRPr/>
            </a:pPr>
            <a:r>
              <a:rPr lang="en-US" dirty="0" smtClean="0"/>
              <a:t>Step Six: Informative Body Paragraphs</a:t>
            </a:r>
            <a:endParaRPr lang="en-US" dirty="0"/>
          </a:p>
        </p:txBody>
      </p:sp>
      <p:sp>
        <p:nvSpPr>
          <p:cNvPr id="3" name="Content Placeholder 2"/>
          <p:cNvSpPr>
            <a:spLocks noGrp="1"/>
          </p:cNvSpPr>
          <p:nvPr>
            <p:ph idx="1"/>
          </p:nvPr>
        </p:nvSpPr>
        <p:spPr>
          <a:xfrm>
            <a:off x="457200" y="1600200"/>
            <a:ext cx="8229600" cy="5257800"/>
          </a:xfrm>
        </p:spPr>
        <p:txBody>
          <a:bodyPr/>
          <a:lstStyle/>
          <a:p>
            <a:pPr eaLnBrk="1" hangingPunct="1">
              <a:defRPr/>
            </a:pPr>
            <a:r>
              <a:rPr lang="en-US" sz="2400" dirty="0" smtClean="0"/>
              <a:t>Parenthetical Citations</a:t>
            </a:r>
          </a:p>
          <a:p>
            <a:pPr lvl="1" eaLnBrk="1" hangingPunct="1">
              <a:defRPr/>
            </a:pPr>
            <a:r>
              <a:rPr lang="en-US" sz="2400" dirty="0" smtClean="0"/>
              <a:t>These paragraphs will have the majority of the citations in your paper</a:t>
            </a:r>
          </a:p>
          <a:p>
            <a:pPr lvl="1" eaLnBrk="1" hangingPunct="1">
              <a:defRPr/>
            </a:pPr>
            <a:r>
              <a:rPr lang="en-US" sz="2400" dirty="0" smtClean="0"/>
              <a:t>Remember, a strong informative body paragraph has citations from </a:t>
            </a:r>
            <a:r>
              <a:rPr lang="en-US" sz="2400" u="sng" dirty="0" smtClean="0"/>
              <a:t>MORE THAN ONE SOURCE</a:t>
            </a:r>
            <a:endParaRPr lang="en-US" sz="2400" dirty="0"/>
          </a:p>
          <a:p>
            <a:pPr marL="457200" lvl="1" indent="0" eaLnBrk="1" hangingPunct="1">
              <a:buFont typeface="Wingdings" pitchFamily="2" charset="2"/>
              <a:buNone/>
              <a:defRPr/>
            </a:pPr>
            <a:r>
              <a:rPr lang="en-US" sz="1800" dirty="0" smtClean="0"/>
              <a:t>_______________’s complicated life began in Cleveland, Ohio. He was the third child born to a single mother (Smith). According to </a:t>
            </a:r>
            <a:r>
              <a:rPr lang="en-US" sz="1800" i="1" dirty="0" smtClean="0"/>
              <a:t>Time Magazine</a:t>
            </a:r>
            <a:r>
              <a:rPr lang="en-US" sz="1800" dirty="0" smtClean="0"/>
              <a:t>, “____________’s mother had to work three jobs to keep food on the table, so he was raised by his older sister.” Additionally, one of his mother’s jobs required her to work the night shift, so the children were responsible for waking up in the morning and going to school (Jackson). As __________ became older, he started having difficulty in academics and he never earned a high school diploma (Smith). While working at McDonald’s, ____________ met his future wife. </a:t>
            </a:r>
          </a:p>
          <a:p>
            <a:pPr marL="457200" lvl="1" indent="0" eaLnBrk="1" hangingPunct="1">
              <a:buFont typeface="Wingdings" pitchFamily="2" charset="2"/>
              <a:buNone/>
              <a:defRPr/>
            </a:pPr>
            <a:r>
              <a:rPr lang="en-US" sz="2000" b="1" dirty="0" smtClean="0"/>
              <a:t>*Notice how I am citing more than one source in the start of this body paragraph! This shows an advanced level of research and writing skills.*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a:t>
            </a:r>
            <a:r>
              <a:rPr lang="en-US" dirty="0" smtClean="0"/>
              <a:t>et’s consider what we covered first semester…</a:t>
            </a:r>
            <a:endParaRPr lang="en-US" dirty="0"/>
          </a:p>
        </p:txBody>
      </p:sp>
      <p:sp>
        <p:nvSpPr>
          <p:cNvPr id="3" name="Content Placeholder 2"/>
          <p:cNvSpPr>
            <a:spLocks noGrp="1"/>
          </p:cNvSpPr>
          <p:nvPr>
            <p:ph idx="1"/>
          </p:nvPr>
        </p:nvSpPr>
        <p:spPr>
          <a:xfrm>
            <a:off x="304800" y="1600200"/>
            <a:ext cx="8382000" cy="4953000"/>
          </a:xfrm>
        </p:spPr>
        <p:txBody>
          <a:bodyPr/>
          <a:lstStyle/>
          <a:p>
            <a:r>
              <a:rPr lang="en-US" dirty="0" smtClean="0"/>
              <a:t>Anglo-Saxons, Middle Ages, and Renaissance</a:t>
            </a:r>
          </a:p>
          <a:p>
            <a:pPr lvl="1"/>
            <a:r>
              <a:rPr lang="en-US" dirty="0" smtClean="0"/>
              <a:t>While exploring these literary time periods, we discussed the </a:t>
            </a:r>
            <a:r>
              <a:rPr lang="en-US" u="sng" dirty="0" smtClean="0"/>
              <a:t>heroic cycle</a:t>
            </a:r>
            <a:r>
              <a:rPr lang="en-US" dirty="0" smtClean="0"/>
              <a:t> as well as the </a:t>
            </a:r>
            <a:r>
              <a:rPr lang="en-US" u="sng" dirty="0" smtClean="0"/>
              <a:t>monsters</a:t>
            </a:r>
            <a:r>
              <a:rPr lang="en-US" dirty="0" smtClean="0"/>
              <a:t> a hero must face</a:t>
            </a:r>
          </a:p>
          <a:p>
            <a:pPr lvl="2"/>
            <a:r>
              <a:rPr lang="en-US" dirty="0" smtClean="0"/>
              <a:t>Anglo-Saxons: Beowulf faces Grendel, Grendel’s mother, and the dragon</a:t>
            </a:r>
          </a:p>
          <a:p>
            <a:pPr lvl="3"/>
            <a:r>
              <a:rPr lang="en-US" dirty="0" smtClean="0"/>
              <a:t>Why did Beowulf want to defeat these creatures?</a:t>
            </a:r>
          </a:p>
          <a:p>
            <a:pPr lvl="4"/>
            <a:r>
              <a:rPr lang="en-US" dirty="0" smtClean="0"/>
              <a:t>Remember the importance of one’s name living on forever?</a:t>
            </a:r>
          </a:p>
          <a:p>
            <a:pPr lvl="3"/>
            <a:r>
              <a:rPr lang="en-US" dirty="0" smtClean="0"/>
              <a:t>Why did the monsters act the way they did?</a:t>
            </a:r>
          </a:p>
          <a:p>
            <a:pPr lvl="4"/>
            <a:r>
              <a:rPr lang="en-US" dirty="0" smtClean="0"/>
              <a:t>Grendel isn’t a part of the community. The dragon is the epitome of greed.</a:t>
            </a:r>
          </a:p>
          <a:p>
            <a:pPr lvl="5"/>
            <a:r>
              <a:rPr lang="en-US" sz="1600" dirty="0" smtClean="0"/>
              <a:t>THINK ABOUT: Joseph Campbell’s explanation of the heroic cycle. You will most likely apply this to your brainstorming process.</a:t>
            </a:r>
            <a:endParaRPr lang="en-US" sz="1600" dirty="0"/>
          </a:p>
        </p:txBody>
      </p:sp>
    </p:spTree>
    <p:extLst>
      <p:ext uri="{BB962C8B-B14F-4D97-AF65-F5344CB8AC3E}">
        <p14:creationId xmlns:p14="http://schemas.microsoft.com/office/powerpoint/2010/main" val="32511568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hangingPunct="1">
              <a:defRPr/>
            </a:pPr>
            <a:r>
              <a:rPr lang="en-US" dirty="0"/>
              <a:t>Step Six: Informative Body Paragraphs</a:t>
            </a:r>
          </a:p>
        </p:txBody>
      </p:sp>
      <p:sp>
        <p:nvSpPr>
          <p:cNvPr id="30722" name="Content Placeholder 2"/>
          <p:cNvSpPr>
            <a:spLocks noGrp="1"/>
          </p:cNvSpPr>
          <p:nvPr>
            <p:ph idx="1"/>
          </p:nvPr>
        </p:nvSpPr>
        <p:spPr/>
        <p:txBody>
          <a:bodyPr/>
          <a:lstStyle/>
          <a:p>
            <a:pPr eaLnBrk="1" hangingPunct="1"/>
            <a:r>
              <a:rPr lang="en-US" sz="2800" dirty="0" smtClean="0"/>
              <a:t>Parenthetical Citations</a:t>
            </a:r>
          </a:p>
          <a:p>
            <a:pPr lvl="1" eaLnBrk="1" hangingPunct="1"/>
            <a:r>
              <a:rPr lang="en-US" sz="2400" dirty="0" smtClean="0"/>
              <a:t>You need to follow the rules that are created by the Modern Language Association!</a:t>
            </a:r>
          </a:p>
          <a:p>
            <a:pPr lvl="1" eaLnBrk="1" hangingPunct="1"/>
            <a:r>
              <a:rPr lang="en-US" sz="2400" dirty="0" smtClean="0"/>
              <a:t>Please use </a:t>
            </a:r>
            <a:r>
              <a:rPr lang="en-US" sz="2400" dirty="0" smtClean="0">
                <a:hlinkClick r:id="rId2"/>
              </a:rPr>
              <a:t>THE OWL </a:t>
            </a:r>
            <a:r>
              <a:rPr lang="en-US" sz="2400" dirty="0" smtClean="0"/>
              <a:t>to help</a:t>
            </a:r>
          </a:p>
          <a:p>
            <a:pPr lvl="2" eaLnBrk="1" hangingPunct="1"/>
            <a:r>
              <a:rPr lang="en-US" sz="2000" dirty="0" smtClean="0"/>
              <a:t>You need to read through the entire page on MLA Citations</a:t>
            </a:r>
          </a:p>
          <a:p>
            <a:pPr lvl="2" eaLnBrk="1" hangingPunct="1"/>
            <a:r>
              <a:rPr lang="en-US" sz="2000" dirty="0" smtClean="0"/>
              <a:t>This should be review for you!</a:t>
            </a:r>
          </a:p>
          <a:p>
            <a:pPr lvl="2" eaLnBrk="1" hangingPunct="1"/>
            <a:r>
              <a:rPr lang="en-US" sz="2000" dirty="0" smtClean="0"/>
              <a:t>This explains how to cite sources that might have more than one author, no author, or works that have the same title</a:t>
            </a:r>
          </a:p>
          <a:p>
            <a:pPr lvl="2" eaLnBrk="1" hangingPunct="1"/>
            <a:r>
              <a:rPr lang="en-US" sz="2000" dirty="0" smtClean="0"/>
              <a:t>While in the Academic Lab, you should ask the teacher to check over your citations because these are worth a significant grade of your paper</a:t>
            </a:r>
          </a:p>
          <a:p>
            <a:pPr eaLnBrk="1" hangingPunct="1"/>
            <a:endParaRPr lang="en-US" sz="28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hangingPunct="1">
              <a:defRPr/>
            </a:pPr>
            <a:r>
              <a:rPr lang="en-US" dirty="0"/>
              <a:t>Step </a:t>
            </a:r>
            <a:r>
              <a:rPr lang="en-US" dirty="0" smtClean="0"/>
              <a:t>Seven: Analytical Body </a:t>
            </a:r>
            <a:r>
              <a:rPr lang="en-US" dirty="0"/>
              <a:t>Paragraphs</a:t>
            </a:r>
          </a:p>
        </p:txBody>
      </p:sp>
      <p:sp>
        <p:nvSpPr>
          <p:cNvPr id="31746" name="Content Placeholder 2"/>
          <p:cNvSpPr>
            <a:spLocks noGrp="1"/>
          </p:cNvSpPr>
          <p:nvPr>
            <p:ph idx="1"/>
          </p:nvPr>
        </p:nvSpPr>
        <p:spPr/>
        <p:txBody>
          <a:bodyPr/>
          <a:lstStyle/>
          <a:p>
            <a:pPr eaLnBrk="1" hangingPunct="1"/>
            <a:r>
              <a:rPr lang="en-US" dirty="0" smtClean="0"/>
              <a:t>Nature vs. Nurture Body Paragraph</a:t>
            </a:r>
          </a:p>
          <a:p>
            <a:pPr lvl="1" eaLnBrk="1" hangingPunct="1"/>
            <a:r>
              <a:rPr lang="en-US" sz="2400" dirty="0" smtClean="0"/>
              <a:t>In the beginning of the paragraph, you should define nature and nurture as well as thoroughly explain the differences between the two</a:t>
            </a:r>
          </a:p>
          <a:p>
            <a:pPr lvl="1" eaLnBrk="1" hangingPunct="1"/>
            <a:r>
              <a:rPr lang="en-US" sz="2400" dirty="0" smtClean="0"/>
              <a:t>Be sure to CITE where you found your definition(s) of nature and nurture</a:t>
            </a:r>
          </a:p>
          <a:p>
            <a:pPr lvl="1" eaLnBrk="1" hangingPunct="1"/>
            <a:r>
              <a:rPr lang="en-US" sz="2400" dirty="0" smtClean="0"/>
              <a:t>After these definitions, you should explain HOW and WHY your human monster/hero demonstrates nature, nurture, or a combo of both</a:t>
            </a:r>
          </a:p>
          <a:p>
            <a:pPr lvl="2" eaLnBrk="1" hangingPunct="1"/>
            <a:r>
              <a:rPr lang="en-US" sz="2000" dirty="0" smtClean="0"/>
              <a:t>You should be able to PROVIDE THREE or more examples that explain HOW and WHY</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hangingPunct="1">
              <a:defRPr/>
            </a:pPr>
            <a:r>
              <a:rPr lang="en-US" dirty="0"/>
              <a:t>Step Seven: Analytical Body Paragraphs</a:t>
            </a:r>
          </a:p>
        </p:txBody>
      </p:sp>
      <p:sp>
        <p:nvSpPr>
          <p:cNvPr id="3" name="Content Placeholder 2"/>
          <p:cNvSpPr>
            <a:spLocks noGrp="1"/>
          </p:cNvSpPr>
          <p:nvPr>
            <p:ph idx="1"/>
          </p:nvPr>
        </p:nvSpPr>
        <p:spPr>
          <a:xfrm>
            <a:off x="457200" y="1447800"/>
            <a:ext cx="8229600" cy="5334000"/>
          </a:xfrm>
        </p:spPr>
        <p:txBody>
          <a:bodyPr/>
          <a:lstStyle/>
          <a:p>
            <a:pPr eaLnBrk="1" hangingPunct="1">
              <a:defRPr/>
            </a:pPr>
            <a:r>
              <a:rPr lang="en-US" dirty="0" smtClean="0"/>
              <a:t>Nature vs. Nurture Body Paragraph</a:t>
            </a:r>
          </a:p>
          <a:p>
            <a:pPr lvl="1" eaLnBrk="1" hangingPunct="1">
              <a:defRPr/>
            </a:pPr>
            <a:r>
              <a:rPr lang="en-US" dirty="0" smtClean="0"/>
              <a:t>Example:</a:t>
            </a:r>
          </a:p>
          <a:p>
            <a:pPr marL="457200" lvl="1" indent="0" eaLnBrk="1" hangingPunct="1">
              <a:buFont typeface="Wingdings" pitchFamily="2" charset="2"/>
              <a:buNone/>
              <a:defRPr/>
            </a:pPr>
            <a:r>
              <a:rPr lang="en-US" sz="1800" dirty="0" smtClean="0"/>
              <a:t>Throughout ___________’s actions, the importance of nurture is demonstrated. According to ________, nurture is “____________________.” This means that …*</a:t>
            </a:r>
            <a:r>
              <a:rPr lang="en-US" sz="1800" i="1" dirty="0" smtClean="0"/>
              <a:t>this is where you should take the definition and paraphrase, which shows that you understand the definition thoroughly.* </a:t>
            </a:r>
            <a:r>
              <a:rPr lang="en-US" sz="1800" dirty="0" smtClean="0"/>
              <a:t>Contrary to this concept, nature is the ____________________ (Smith). Dr. Smith, a professor of Psychology at Harvard University, clearly defines nature as …</a:t>
            </a:r>
            <a:r>
              <a:rPr lang="en-US" sz="1800" dirty="0"/>
              <a:t> …*</a:t>
            </a:r>
            <a:r>
              <a:rPr lang="en-US" sz="1800" i="1" dirty="0"/>
              <a:t>this is where you should take the definition and paraphrase, which shows that you understand the definition thoroughly.* </a:t>
            </a:r>
            <a:r>
              <a:rPr lang="en-US" sz="1800" dirty="0" smtClean="0"/>
              <a:t>Due to _________’s behavior and upbringing, one can clearly connect how his crime/heroic action is truly the result of nurture. For example, __________.</a:t>
            </a:r>
            <a:endParaRPr lang="en-US" sz="1800" i="1" dirty="0"/>
          </a:p>
          <a:p>
            <a:pPr lvl="1" eaLnBrk="1" hangingPunct="1">
              <a:buFontTx/>
              <a:buChar char="-"/>
              <a:defRPr/>
            </a:pPr>
            <a:r>
              <a:rPr lang="en-US" sz="1400" i="1" dirty="0" smtClean="0"/>
              <a:t>Make sure that the language in this paragraph matched the language in your thesis statement</a:t>
            </a:r>
          </a:p>
          <a:p>
            <a:pPr lvl="2" eaLnBrk="1" hangingPunct="1">
              <a:buFontTx/>
              <a:buChar char="-"/>
              <a:defRPr/>
            </a:pPr>
            <a:r>
              <a:rPr lang="en-US" sz="1400" i="1" dirty="0" smtClean="0"/>
              <a:t>I used “</a:t>
            </a:r>
            <a:r>
              <a:rPr lang="en-US" sz="1400" i="1" u="sng" dirty="0" smtClean="0"/>
              <a:t>importance of nurture</a:t>
            </a:r>
            <a:r>
              <a:rPr lang="en-US" sz="1400" i="1" dirty="0" smtClean="0"/>
              <a:t>,” so I should have “</a:t>
            </a:r>
            <a:r>
              <a:rPr lang="en-US" sz="1400" i="1" u="sng" dirty="0" smtClean="0"/>
              <a:t>importance of nurture</a:t>
            </a:r>
            <a:r>
              <a:rPr lang="en-US" sz="1400" i="1" dirty="0" smtClean="0"/>
              <a:t>” in the thesis. The thesis helps you make your topic sentences!</a:t>
            </a:r>
          </a:p>
          <a:p>
            <a:pPr lvl="2" eaLnBrk="1" hangingPunct="1">
              <a:buFontTx/>
              <a:buChar char="-"/>
              <a:defRPr/>
            </a:pPr>
            <a:r>
              <a:rPr lang="en-US" sz="1400" i="1" dirty="0" smtClean="0"/>
              <a:t>You might have “</a:t>
            </a:r>
            <a:r>
              <a:rPr lang="en-US" sz="1400" i="1" u="sng" dirty="0" smtClean="0"/>
              <a:t>combination of nature and nurture</a:t>
            </a:r>
            <a:r>
              <a:rPr lang="en-US" sz="1400" i="1" dirty="0" smtClean="0"/>
              <a:t>” as your topic sentence based on the examples that you are going to use.</a:t>
            </a:r>
          </a:p>
          <a:p>
            <a:pPr marL="119062" indent="0" eaLnBrk="1" hangingPunct="1">
              <a:buFont typeface="Wingdings 2" pitchFamily="18" charset="2"/>
              <a:buNone/>
              <a:defRPr/>
            </a:pP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hangingPunct="1">
              <a:defRPr/>
            </a:pPr>
            <a:r>
              <a:rPr lang="en-US" dirty="0"/>
              <a:t>Step Seven: Analytical Body Paragraphs</a:t>
            </a:r>
          </a:p>
        </p:txBody>
      </p:sp>
      <p:sp>
        <p:nvSpPr>
          <p:cNvPr id="3" name="Content Placeholder 2"/>
          <p:cNvSpPr>
            <a:spLocks noGrp="1"/>
          </p:cNvSpPr>
          <p:nvPr>
            <p:ph idx="1"/>
          </p:nvPr>
        </p:nvSpPr>
        <p:spPr/>
        <p:txBody>
          <a:bodyPr/>
          <a:lstStyle/>
          <a:p>
            <a:pPr eaLnBrk="1" hangingPunct="1">
              <a:defRPr/>
            </a:pPr>
            <a:r>
              <a:rPr lang="en-US" sz="2800" dirty="0" smtClean="0"/>
              <a:t>Definition of Fear or Paragraph </a:t>
            </a:r>
            <a:r>
              <a:rPr lang="en-US" sz="2200" dirty="0" smtClean="0"/>
              <a:t>What </a:t>
            </a:r>
            <a:r>
              <a:rPr lang="en-US" sz="2200" u="sng" dirty="0" smtClean="0"/>
              <a:t>adjective</a:t>
            </a:r>
            <a:r>
              <a:rPr lang="en-US" sz="2200" dirty="0" smtClean="0"/>
              <a:t> describes the fear that was created by the human monster/hero? Which noun would you use to explain the fear/bravery?</a:t>
            </a:r>
          </a:p>
          <a:p>
            <a:pPr lvl="1" eaLnBrk="1" hangingPunct="1">
              <a:defRPr/>
            </a:pPr>
            <a:r>
              <a:rPr lang="en-US" sz="2200" u="sng" dirty="0" smtClean="0"/>
              <a:t>How</a:t>
            </a:r>
            <a:r>
              <a:rPr lang="en-US" sz="2200" dirty="0" smtClean="0"/>
              <a:t> are you going to use the research to help you define this type of fear?</a:t>
            </a:r>
          </a:p>
          <a:p>
            <a:pPr lvl="1" eaLnBrk="1" hangingPunct="1">
              <a:defRPr/>
            </a:pPr>
            <a:r>
              <a:rPr lang="en-US" sz="2200" u="sng" dirty="0" smtClean="0"/>
              <a:t>Why</a:t>
            </a:r>
            <a:r>
              <a:rPr lang="en-US" sz="2200" dirty="0" smtClean="0"/>
              <a:t> is this type of fear apparent in the research?</a:t>
            </a:r>
          </a:p>
          <a:p>
            <a:pPr marL="457200" lvl="1" indent="0" eaLnBrk="1" hangingPunct="1">
              <a:buFont typeface="Wingdings" pitchFamily="2" charset="2"/>
              <a:buNone/>
              <a:defRPr/>
            </a:pPr>
            <a:r>
              <a:rPr lang="en-US" sz="2200" dirty="0" smtClean="0"/>
              <a:t>_____________ creates ________ fear / fear of _________ through his actions of ___________, _________, and ________. Three examples = strong support!</a:t>
            </a:r>
          </a:p>
          <a:p>
            <a:pPr lvl="1" eaLnBrk="1" hangingPunct="1">
              <a:defRPr/>
            </a:pPr>
            <a:endParaRPr lang="en-US" sz="2400" dirty="0" smtClean="0"/>
          </a:p>
          <a:p>
            <a:pPr lvl="1" eaLnBrk="1" hangingPunct="1">
              <a:defRPr/>
            </a:pPr>
            <a:endParaRPr lang="en-US" sz="2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Step Seven: Analytical Body Paragraphs</a:t>
            </a:r>
          </a:p>
        </p:txBody>
      </p:sp>
      <p:sp>
        <p:nvSpPr>
          <p:cNvPr id="3" name="Content Placeholder 2"/>
          <p:cNvSpPr>
            <a:spLocks noGrp="1"/>
          </p:cNvSpPr>
          <p:nvPr>
            <p:ph idx="1"/>
          </p:nvPr>
        </p:nvSpPr>
        <p:spPr/>
        <p:txBody>
          <a:bodyPr/>
          <a:lstStyle/>
          <a:p>
            <a:r>
              <a:rPr lang="en-US" dirty="0" smtClean="0"/>
              <a:t>Remember:</a:t>
            </a:r>
          </a:p>
          <a:p>
            <a:pPr lvl="1"/>
            <a:r>
              <a:rPr lang="en-US" dirty="0" smtClean="0"/>
              <a:t>This proves why</a:t>
            </a:r>
          </a:p>
          <a:p>
            <a:pPr lvl="1"/>
            <a:r>
              <a:rPr lang="en-US" dirty="0" smtClean="0"/>
              <a:t>This shows how</a:t>
            </a:r>
          </a:p>
          <a:p>
            <a:pPr lvl="1"/>
            <a:r>
              <a:rPr lang="en-US" dirty="0" smtClean="0"/>
              <a:t>This demonstrates why</a:t>
            </a:r>
          </a:p>
          <a:p>
            <a:pPr lvl="1"/>
            <a:r>
              <a:rPr lang="en-US" dirty="0" smtClean="0"/>
              <a:t>This portrays how</a:t>
            </a:r>
          </a:p>
          <a:p>
            <a:pPr lvl="1"/>
            <a:r>
              <a:rPr lang="en-US" dirty="0" smtClean="0"/>
              <a:t>This exemplifies why</a:t>
            </a:r>
          </a:p>
          <a:p>
            <a:pPr lvl="2"/>
            <a:r>
              <a:rPr lang="en-US" dirty="0" smtClean="0"/>
              <a:t>Use these words throughout your analytical paragraphs</a:t>
            </a:r>
          </a:p>
          <a:p>
            <a:pPr marL="766763" lvl="2" indent="0">
              <a:buNone/>
            </a:pPr>
            <a:endParaRPr lang="en-US" dirty="0" smtClean="0"/>
          </a:p>
        </p:txBody>
      </p:sp>
    </p:spTree>
    <p:extLst>
      <p:ext uri="{BB962C8B-B14F-4D97-AF65-F5344CB8AC3E}">
        <p14:creationId xmlns:p14="http://schemas.microsoft.com/office/powerpoint/2010/main" val="14861463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hangingPunct="1">
              <a:defRPr/>
            </a:pPr>
            <a:r>
              <a:rPr lang="en-US" dirty="0"/>
              <a:t>Step </a:t>
            </a:r>
            <a:r>
              <a:rPr lang="en-US" dirty="0" smtClean="0"/>
              <a:t>Eight: Conclusion Paragraph</a:t>
            </a:r>
            <a:endParaRPr lang="en-US" dirty="0"/>
          </a:p>
        </p:txBody>
      </p:sp>
      <p:sp>
        <p:nvSpPr>
          <p:cNvPr id="3" name="Content Placeholder 2"/>
          <p:cNvSpPr>
            <a:spLocks noGrp="1"/>
          </p:cNvSpPr>
          <p:nvPr>
            <p:ph idx="1"/>
          </p:nvPr>
        </p:nvSpPr>
        <p:spPr>
          <a:xfrm>
            <a:off x="457200" y="1524000"/>
            <a:ext cx="8229600" cy="5257800"/>
          </a:xfrm>
        </p:spPr>
        <p:txBody>
          <a:bodyPr/>
          <a:lstStyle/>
          <a:p>
            <a:pPr eaLnBrk="1" hangingPunct="1">
              <a:defRPr/>
            </a:pPr>
            <a:r>
              <a:rPr lang="en-US" dirty="0" smtClean="0"/>
              <a:t>In your conclusion, you should:</a:t>
            </a:r>
          </a:p>
          <a:p>
            <a:pPr marL="633412" indent="-514350" eaLnBrk="1" hangingPunct="1">
              <a:buFont typeface="+mj-lt"/>
              <a:buAutoNum type="arabicPeriod"/>
              <a:defRPr/>
            </a:pPr>
            <a:r>
              <a:rPr lang="en-US" sz="2800" dirty="0" smtClean="0"/>
              <a:t>Restate your thesis in a new and fresh way</a:t>
            </a:r>
          </a:p>
          <a:p>
            <a:pPr marL="1190625" lvl="2" indent="-514350" eaLnBrk="1" hangingPunct="1">
              <a:buFont typeface="+mj-lt"/>
              <a:buAutoNum type="alphaLcParenR"/>
              <a:defRPr/>
            </a:pPr>
            <a:r>
              <a:rPr lang="en-US" sz="2000" dirty="0" smtClean="0"/>
              <a:t>Perhaps you will break apart your thesis into 2-3 sentences</a:t>
            </a:r>
          </a:p>
          <a:p>
            <a:pPr marL="1190625" lvl="2" indent="-514350" eaLnBrk="1" hangingPunct="1">
              <a:buFont typeface="+mj-lt"/>
              <a:buAutoNum type="alphaLcParenR"/>
              <a:defRPr/>
            </a:pPr>
            <a:r>
              <a:rPr lang="en-US" sz="2000" dirty="0" smtClean="0"/>
              <a:t>DO NOT copy and paste your thesis from your intro</a:t>
            </a:r>
          </a:p>
          <a:p>
            <a:pPr marL="633412" indent="-514350" eaLnBrk="1" hangingPunct="1">
              <a:buFont typeface="+mj-lt"/>
              <a:buAutoNum type="arabicPeriod"/>
              <a:defRPr/>
            </a:pPr>
            <a:r>
              <a:rPr lang="en-US" sz="2800" dirty="0" smtClean="0"/>
              <a:t>Summarize the big idea</a:t>
            </a:r>
          </a:p>
          <a:p>
            <a:pPr marL="1133475" lvl="2" indent="-457200" eaLnBrk="1" hangingPunct="1">
              <a:buFont typeface="+mj-lt"/>
              <a:buAutoNum type="alphaLcParenR"/>
              <a:defRPr/>
            </a:pPr>
            <a:r>
              <a:rPr lang="en-US" sz="2000" dirty="0" smtClean="0"/>
              <a:t>What do you want your audience to remember?</a:t>
            </a:r>
          </a:p>
          <a:p>
            <a:pPr marL="1133475" lvl="2" indent="-457200" eaLnBrk="1" hangingPunct="1">
              <a:buFont typeface="+mj-lt"/>
              <a:buAutoNum type="alphaLcParenR"/>
              <a:defRPr/>
            </a:pPr>
            <a:r>
              <a:rPr lang="en-US" sz="2000" dirty="0" smtClean="0"/>
              <a:t>Think of the important information in your body paragraphs</a:t>
            </a:r>
          </a:p>
          <a:p>
            <a:pPr marL="633412" indent="-514350" eaLnBrk="1" hangingPunct="1">
              <a:buFont typeface="+mj-lt"/>
              <a:buAutoNum type="arabicPeriod"/>
              <a:defRPr/>
            </a:pPr>
            <a:r>
              <a:rPr lang="en-US" sz="2800" dirty="0" smtClean="0"/>
              <a:t>Leave the reader with an intriguing thought	</a:t>
            </a:r>
            <a:endParaRPr lang="en-US" sz="2000" dirty="0" smtClean="0"/>
          </a:p>
          <a:p>
            <a:pPr marL="1133475" lvl="2" indent="-457200" eaLnBrk="1" hangingPunct="1">
              <a:buFont typeface="+mj-lt"/>
              <a:buAutoNum type="alphaLcParenR"/>
              <a:defRPr/>
            </a:pPr>
            <a:r>
              <a:rPr lang="en-US" sz="2000" dirty="0" smtClean="0"/>
              <a:t>What did you learn from this paper? What did you learn about life? What did you learn about fear/bravery? What did you learn about nature/nurture? (This part is still in 3</a:t>
            </a:r>
            <a:r>
              <a:rPr lang="en-US" sz="2000" baseline="30000" dirty="0" smtClean="0"/>
              <a:t>rd</a:t>
            </a:r>
            <a:r>
              <a:rPr lang="en-US" sz="2000" dirty="0" smtClean="0"/>
              <a:t> person)</a:t>
            </a:r>
          </a:p>
          <a:p>
            <a:pPr marL="1133475" lvl="2" indent="-457200" eaLnBrk="1" hangingPunct="1">
              <a:buFont typeface="+mj-lt"/>
              <a:buAutoNum type="alphaLcParenR"/>
              <a:defRPr/>
            </a:pPr>
            <a:r>
              <a:rPr lang="en-US" sz="2000" dirty="0" smtClean="0"/>
              <a:t>Your thesis went from general to specific…your conclusion should go from specific to general. This means that your last sentence is a “big idea” type of sentence.</a:t>
            </a:r>
            <a:endParaRPr lang="en-US" sz="2800" dirty="0" smtClean="0"/>
          </a:p>
          <a:p>
            <a:pPr marL="119062" indent="0" eaLnBrk="1" hangingPunct="1">
              <a:buFont typeface="Wingdings 2" pitchFamily="18" charset="2"/>
              <a:buNone/>
              <a:defRPr/>
            </a:pPr>
            <a:endParaRPr lang="en-US" sz="2800" dirty="0"/>
          </a:p>
          <a:p>
            <a:pPr marL="119062" indent="0" eaLnBrk="1" hangingPunct="1">
              <a:buFont typeface="Wingdings 2" pitchFamily="18" charset="2"/>
              <a:buNone/>
              <a:defRPr/>
            </a:pPr>
            <a:endParaRPr lang="en-US" sz="2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dirty="0" smtClean="0"/>
              <a:t>Common Mistakes</a:t>
            </a:r>
            <a:endParaRPr lang="en-US" dirty="0"/>
          </a:p>
        </p:txBody>
      </p:sp>
      <p:sp>
        <p:nvSpPr>
          <p:cNvPr id="37890" name="Content Placeholder 2"/>
          <p:cNvSpPr>
            <a:spLocks noGrp="1"/>
          </p:cNvSpPr>
          <p:nvPr>
            <p:ph idx="1"/>
          </p:nvPr>
        </p:nvSpPr>
        <p:spPr>
          <a:xfrm>
            <a:off x="457200" y="1600200"/>
            <a:ext cx="8229600" cy="5181600"/>
          </a:xfrm>
        </p:spPr>
        <p:txBody>
          <a:bodyPr/>
          <a:lstStyle/>
          <a:p>
            <a:pPr eaLnBrk="1" hangingPunct="1"/>
            <a:r>
              <a:rPr lang="en-US" dirty="0" smtClean="0"/>
              <a:t>No Hanging Quotations!</a:t>
            </a:r>
          </a:p>
          <a:p>
            <a:pPr lvl="1" eaLnBrk="1" hangingPunct="1"/>
            <a:r>
              <a:rPr lang="en-US" sz="2200" dirty="0" smtClean="0"/>
              <a:t>You are FORBIDDEN to have a sentence that starts with quotation marks and ends with quotation marks. You must introduce all quotations.</a:t>
            </a:r>
          </a:p>
          <a:p>
            <a:pPr lvl="2" eaLnBrk="1" hangingPunct="1"/>
            <a:r>
              <a:rPr lang="en-US" sz="2000" dirty="0" smtClean="0"/>
              <a:t>EX: ___________ spent his early years in Cleveland, Ohio. “He did not have many friends in school and was a bit of a loner.” After graduating, he attended Ohio State University.</a:t>
            </a:r>
          </a:p>
          <a:p>
            <a:pPr lvl="2" eaLnBrk="1" hangingPunct="1"/>
            <a:r>
              <a:rPr lang="en-US" sz="2000" dirty="0" smtClean="0"/>
              <a:t>FIX: ___________ spent his early years in Cleveland, Ohio. </a:t>
            </a:r>
            <a:r>
              <a:rPr lang="en-US" sz="2000" i="1" dirty="0" smtClean="0"/>
              <a:t>According to Joe Smith, author of Biography</a:t>
            </a:r>
            <a:r>
              <a:rPr lang="en-US" sz="2000" dirty="0" smtClean="0"/>
              <a:t>, “He did not have many friends in school and was a bit of a loner.” After graduating, he attended Ohio State University.</a:t>
            </a:r>
          </a:p>
          <a:p>
            <a:pPr lvl="3" eaLnBrk="1" hangingPunct="1"/>
            <a:r>
              <a:rPr lang="en-US" sz="1800" dirty="0" smtClean="0"/>
              <a:t>This quotation is no longer “hanging” because I incorporated an introduction and some of my own words.</a:t>
            </a:r>
          </a:p>
          <a:p>
            <a:pPr lvl="3" eaLnBrk="1" hangingPunct="1"/>
            <a:r>
              <a:rPr lang="en-US" sz="1800" dirty="0" smtClean="0"/>
              <a:t>Notice how I give credibility to the author to show my audience that this is a valid source!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Common Mistakes</a:t>
            </a:r>
            <a:endParaRPr lang="en-US" dirty="0"/>
          </a:p>
        </p:txBody>
      </p:sp>
      <p:sp>
        <p:nvSpPr>
          <p:cNvPr id="3" name="Content Placeholder 2"/>
          <p:cNvSpPr>
            <a:spLocks noGrp="1"/>
          </p:cNvSpPr>
          <p:nvPr>
            <p:ph idx="1"/>
          </p:nvPr>
        </p:nvSpPr>
        <p:spPr/>
        <p:txBody>
          <a:bodyPr/>
          <a:lstStyle/>
          <a:p>
            <a:r>
              <a:rPr lang="en-US" dirty="0" smtClean="0"/>
              <a:t>Quotations and Citations</a:t>
            </a:r>
          </a:p>
          <a:p>
            <a:pPr lvl="1"/>
            <a:r>
              <a:rPr lang="en-US" dirty="0" smtClean="0"/>
              <a:t>Grammatically Correct (notice the punctuation)</a:t>
            </a:r>
          </a:p>
          <a:p>
            <a:pPr marL="457200" lvl="1" indent="0">
              <a:buNone/>
            </a:pPr>
            <a:r>
              <a:rPr lang="en-US" dirty="0" smtClean="0"/>
              <a:t>	He </a:t>
            </a:r>
            <a:r>
              <a:rPr lang="en-US" dirty="0"/>
              <a:t>believed that their album, the </a:t>
            </a:r>
            <a:r>
              <a:rPr lang="en-US" i="1" dirty="0"/>
              <a:t>White </a:t>
            </a:r>
            <a:r>
              <a:rPr lang="en-US" i="1" dirty="0" smtClean="0"/>
              <a:t>		Album</a:t>
            </a:r>
            <a:r>
              <a:rPr lang="en-US" dirty="0" smtClean="0"/>
              <a:t> </a:t>
            </a:r>
            <a:r>
              <a:rPr lang="en-US" dirty="0"/>
              <a:t>(1969), “both foretold and encouraged” a </a:t>
            </a:r>
            <a:r>
              <a:rPr lang="en-US" dirty="0" smtClean="0"/>
              <a:t>	race </a:t>
            </a:r>
            <a:r>
              <a:rPr lang="en-US" dirty="0"/>
              <a:t>war (“Charles Manson” American). </a:t>
            </a:r>
            <a:endParaRPr lang="en-US" dirty="0" smtClean="0"/>
          </a:p>
          <a:p>
            <a:pPr marL="457200" lvl="1" indent="0">
              <a:buNone/>
            </a:pPr>
            <a:endParaRPr lang="en-US" dirty="0"/>
          </a:p>
          <a:p>
            <a:pPr marL="457200" lvl="1" indent="0">
              <a:buNone/>
            </a:pPr>
            <a:r>
              <a:rPr lang="en-US" dirty="0" smtClean="0"/>
              <a:t>	</a:t>
            </a:r>
            <a:r>
              <a:rPr lang="en-US" dirty="0"/>
              <a:t>Atkins went on to say that the orders that </a:t>
            </a:r>
            <a:r>
              <a:rPr lang="en-US" dirty="0" smtClean="0"/>
              <a:t>	Manson </a:t>
            </a:r>
            <a:r>
              <a:rPr lang="en-US" dirty="0"/>
              <a:t>did give them “would not come from </a:t>
            </a:r>
            <a:r>
              <a:rPr lang="en-US" dirty="0" smtClean="0"/>
              <a:t>	inside </a:t>
            </a:r>
            <a:r>
              <a:rPr lang="en-US" dirty="0"/>
              <a:t>him, [they] would come from what I would </a:t>
            </a:r>
            <a:r>
              <a:rPr lang="en-US" dirty="0" smtClean="0"/>
              <a:t>	like </a:t>
            </a:r>
            <a:r>
              <a:rPr lang="en-US" dirty="0"/>
              <a:t>to call the Infinite” (</a:t>
            </a:r>
            <a:r>
              <a:rPr lang="en-US" dirty="0" err="1"/>
              <a:t>qtd</a:t>
            </a:r>
            <a:r>
              <a:rPr lang="en-US" dirty="0"/>
              <a:t>. in “Helter </a:t>
            </a:r>
            <a:r>
              <a:rPr lang="en-US" dirty="0" err="1"/>
              <a:t>Skelter</a:t>
            </a:r>
            <a:r>
              <a:rPr lang="en-US" dirty="0"/>
              <a:t>”). </a:t>
            </a:r>
          </a:p>
        </p:txBody>
      </p:sp>
    </p:spTree>
    <p:extLst>
      <p:ext uri="{BB962C8B-B14F-4D97-AF65-F5344CB8AC3E}">
        <p14:creationId xmlns:p14="http://schemas.microsoft.com/office/powerpoint/2010/main" val="31930295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Common Mistakes</a:t>
            </a:r>
            <a:endParaRPr lang="en-US" dirty="0"/>
          </a:p>
        </p:txBody>
      </p:sp>
      <p:sp>
        <p:nvSpPr>
          <p:cNvPr id="3" name="Content Placeholder 2"/>
          <p:cNvSpPr>
            <a:spLocks noGrp="1"/>
          </p:cNvSpPr>
          <p:nvPr>
            <p:ph idx="1"/>
          </p:nvPr>
        </p:nvSpPr>
        <p:spPr/>
        <p:txBody>
          <a:bodyPr/>
          <a:lstStyle/>
          <a:p>
            <a:r>
              <a:rPr lang="en-US" dirty="0" smtClean="0"/>
              <a:t>Quotations and Citations</a:t>
            </a:r>
          </a:p>
          <a:p>
            <a:pPr lvl="1"/>
            <a:r>
              <a:rPr lang="en-US" dirty="0" smtClean="0"/>
              <a:t>Grammatically Correct (notice the punctuation)</a:t>
            </a:r>
          </a:p>
          <a:p>
            <a:pPr marL="457200" lvl="1" indent="0">
              <a:buNone/>
            </a:pPr>
            <a:r>
              <a:rPr lang="en-US" dirty="0" smtClean="0"/>
              <a:t>	</a:t>
            </a:r>
          </a:p>
          <a:p>
            <a:pPr marL="457200" lvl="1" indent="0">
              <a:buNone/>
            </a:pPr>
            <a:r>
              <a:rPr lang="en-US" dirty="0"/>
              <a:t>	</a:t>
            </a:r>
            <a:r>
              <a:rPr lang="en-US" dirty="0" smtClean="0"/>
              <a:t> </a:t>
            </a:r>
            <a:r>
              <a:rPr lang="en-US" dirty="0"/>
              <a:t>When Atkins was asked on trial if Watson told </a:t>
            </a:r>
            <a:r>
              <a:rPr lang="en-US" dirty="0" smtClean="0"/>
              <a:t>	her </a:t>
            </a:r>
            <a:r>
              <a:rPr lang="en-US" dirty="0"/>
              <a:t>why they were going to this residence, she </a:t>
            </a:r>
            <a:r>
              <a:rPr lang="en-US" dirty="0" smtClean="0"/>
              <a:t>	said</a:t>
            </a:r>
            <a:r>
              <a:rPr lang="en-US" dirty="0"/>
              <a:t>, “To get all of their money and to kill </a:t>
            </a:r>
            <a:r>
              <a:rPr lang="en-US" dirty="0" smtClean="0"/>
              <a:t>	whoever </a:t>
            </a:r>
            <a:r>
              <a:rPr lang="en-US" dirty="0"/>
              <a:t>was there” (</a:t>
            </a:r>
            <a:r>
              <a:rPr lang="en-US" dirty="0" err="1"/>
              <a:t>qtd</a:t>
            </a:r>
            <a:r>
              <a:rPr lang="en-US" dirty="0"/>
              <a:t>. in “Helter </a:t>
            </a:r>
            <a:r>
              <a:rPr lang="en-US" dirty="0" err="1"/>
              <a:t>Skelter</a:t>
            </a:r>
            <a:r>
              <a:rPr lang="en-US" dirty="0"/>
              <a:t>”). </a:t>
            </a:r>
          </a:p>
        </p:txBody>
      </p:sp>
    </p:spTree>
    <p:extLst>
      <p:ext uri="{BB962C8B-B14F-4D97-AF65-F5344CB8AC3E}">
        <p14:creationId xmlns:p14="http://schemas.microsoft.com/office/powerpoint/2010/main" val="989224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Common Mistakes</a:t>
            </a:r>
          </a:p>
        </p:txBody>
      </p:sp>
      <p:sp>
        <p:nvSpPr>
          <p:cNvPr id="3" name="Content Placeholder 2"/>
          <p:cNvSpPr>
            <a:spLocks noGrp="1"/>
          </p:cNvSpPr>
          <p:nvPr>
            <p:ph idx="1"/>
          </p:nvPr>
        </p:nvSpPr>
        <p:spPr/>
        <p:txBody>
          <a:bodyPr/>
          <a:lstStyle/>
          <a:p>
            <a:r>
              <a:rPr lang="en-US" dirty="0" smtClean="0"/>
              <a:t>Quotations and Citations</a:t>
            </a:r>
          </a:p>
          <a:p>
            <a:pPr lvl="1"/>
            <a:r>
              <a:rPr lang="en-US" dirty="0" smtClean="0"/>
              <a:t>Using the ellipses</a:t>
            </a:r>
          </a:p>
          <a:p>
            <a:pPr marL="457200" lvl="1" indent="0">
              <a:buNone/>
            </a:pPr>
            <a:r>
              <a:rPr lang="en-US" dirty="0"/>
              <a:t>	</a:t>
            </a:r>
            <a:endParaRPr lang="en-US" dirty="0" smtClean="0"/>
          </a:p>
          <a:p>
            <a:pPr marL="457200" lvl="1" indent="0">
              <a:buNone/>
            </a:pPr>
            <a:r>
              <a:rPr lang="en-US" dirty="0"/>
              <a:t>	</a:t>
            </a:r>
            <a:r>
              <a:rPr lang="en-US" dirty="0" smtClean="0"/>
              <a:t>According to Dr. Joseph Smith of Harvard 	University, one with heroic tendencies often 	“displays the characteristics of altruism and 	bravery … during trying times” (33). </a:t>
            </a:r>
          </a:p>
          <a:p>
            <a:pPr marL="457200" lvl="1" indent="0">
              <a:buNone/>
            </a:pPr>
            <a:endParaRPr lang="en-US" dirty="0"/>
          </a:p>
          <a:p>
            <a:pPr marL="457200" lvl="1" indent="0">
              <a:buNone/>
            </a:pPr>
            <a:r>
              <a:rPr lang="en-US" dirty="0" smtClean="0"/>
              <a:t>		* … = I took something out</a:t>
            </a:r>
            <a:endParaRPr lang="en-US" dirty="0"/>
          </a:p>
        </p:txBody>
      </p:sp>
    </p:spTree>
    <p:extLst>
      <p:ext uri="{BB962C8B-B14F-4D97-AF65-F5344CB8AC3E}">
        <p14:creationId xmlns:p14="http://schemas.microsoft.com/office/powerpoint/2010/main" val="1664008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First, let’s consider what we covered first semester…</a:t>
            </a:r>
          </a:p>
        </p:txBody>
      </p:sp>
      <p:sp>
        <p:nvSpPr>
          <p:cNvPr id="3" name="Content Placeholder 2"/>
          <p:cNvSpPr>
            <a:spLocks noGrp="1"/>
          </p:cNvSpPr>
          <p:nvPr>
            <p:ph idx="1"/>
          </p:nvPr>
        </p:nvSpPr>
        <p:spPr>
          <a:xfrm>
            <a:off x="457200" y="1600200"/>
            <a:ext cx="8229600" cy="5029199"/>
          </a:xfrm>
        </p:spPr>
        <p:txBody>
          <a:bodyPr/>
          <a:lstStyle/>
          <a:p>
            <a:r>
              <a:rPr lang="en-US" dirty="0" smtClean="0"/>
              <a:t>During the Middle Ages, we met King Arthur, Sir Gawain, and the various pilgrims in </a:t>
            </a:r>
            <a:r>
              <a:rPr lang="en-US" i="1" dirty="0" smtClean="0"/>
              <a:t>The Canterbury Tales</a:t>
            </a:r>
          </a:p>
          <a:p>
            <a:pPr lvl="1"/>
            <a:r>
              <a:rPr lang="en-US" dirty="0" smtClean="0"/>
              <a:t>King Arthur is a hero that creates a democratic environment and loves his country</a:t>
            </a:r>
          </a:p>
          <a:p>
            <a:pPr lvl="1"/>
            <a:r>
              <a:rPr lang="en-US" dirty="0" smtClean="0"/>
              <a:t>Sir Gawain follows the rules of chivalry and the importance of keeping one’s word</a:t>
            </a:r>
          </a:p>
          <a:p>
            <a:pPr lvl="1"/>
            <a:r>
              <a:rPr lang="en-US" dirty="0" smtClean="0"/>
              <a:t>Many of the pilgrims display characteristics that could be considered “monstrous”</a:t>
            </a:r>
          </a:p>
          <a:p>
            <a:pPr lvl="2"/>
            <a:r>
              <a:rPr lang="en-US" dirty="0" smtClean="0"/>
              <a:t>Appearance vs. Reality (Pardoner and his lust for money; The Aristocracy of the Church)</a:t>
            </a:r>
            <a:endParaRPr lang="en-US" dirty="0"/>
          </a:p>
        </p:txBody>
      </p:sp>
    </p:spTree>
    <p:extLst>
      <p:ext uri="{BB962C8B-B14F-4D97-AF65-F5344CB8AC3E}">
        <p14:creationId xmlns:p14="http://schemas.microsoft.com/office/powerpoint/2010/main" val="82992738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Common Mistakes</a:t>
            </a:r>
          </a:p>
        </p:txBody>
      </p:sp>
      <p:sp>
        <p:nvSpPr>
          <p:cNvPr id="3" name="Content Placeholder 2"/>
          <p:cNvSpPr>
            <a:spLocks noGrp="1"/>
          </p:cNvSpPr>
          <p:nvPr>
            <p:ph idx="1"/>
          </p:nvPr>
        </p:nvSpPr>
        <p:spPr/>
        <p:txBody>
          <a:bodyPr/>
          <a:lstStyle/>
          <a:p>
            <a:r>
              <a:rPr lang="en-US" dirty="0" smtClean="0"/>
              <a:t>Quotations and Citations: The Block Quote</a:t>
            </a:r>
          </a:p>
          <a:p>
            <a:pPr marL="119062" indent="0">
              <a:buNone/>
            </a:pPr>
            <a:endParaRPr lang="en-US" dirty="0"/>
          </a:p>
          <a:p>
            <a:pPr marL="119062" indent="0">
              <a:buNone/>
            </a:pPr>
            <a:endParaRPr lang="en-US" dirty="0"/>
          </a:p>
        </p:txBody>
      </p:sp>
      <p:pic>
        <p:nvPicPr>
          <p:cNvPr id="5" name="Picture 4"/>
          <p:cNvPicPr>
            <a:picLocks noChangeAspect="1"/>
          </p:cNvPicPr>
          <p:nvPr/>
        </p:nvPicPr>
        <p:blipFill>
          <a:blip r:embed="rId2"/>
          <a:stretch>
            <a:fillRect/>
          </a:stretch>
        </p:blipFill>
        <p:spPr>
          <a:xfrm>
            <a:off x="2819400" y="2362200"/>
            <a:ext cx="3676650" cy="4714875"/>
          </a:xfrm>
          <a:prstGeom prst="rect">
            <a:avLst/>
          </a:prstGeom>
        </p:spPr>
      </p:pic>
    </p:spTree>
    <p:extLst>
      <p:ext uri="{BB962C8B-B14F-4D97-AF65-F5344CB8AC3E}">
        <p14:creationId xmlns:p14="http://schemas.microsoft.com/office/powerpoint/2010/main" val="36838054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dirty="0"/>
              <a:t>Common Mistakes</a:t>
            </a:r>
          </a:p>
        </p:txBody>
      </p:sp>
      <p:sp>
        <p:nvSpPr>
          <p:cNvPr id="3" name="Content Placeholder 2"/>
          <p:cNvSpPr>
            <a:spLocks noGrp="1"/>
          </p:cNvSpPr>
          <p:nvPr>
            <p:ph idx="1"/>
          </p:nvPr>
        </p:nvSpPr>
        <p:spPr/>
        <p:txBody>
          <a:bodyPr/>
          <a:lstStyle/>
          <a:p>
            <a:pPr eaLnBrk="1" hangingPunct="1">
              <a:defRPr/>
            </a:pPr>
            <a:r>
              <a:rPr lang="en-US" dirty="0" smtClean="0"/>
              <a:t>Topic Sentences and Concluding Sentences in YOUR OWN WORDS</a:t>
            </a:r>
          </a:p>
          <a:p>
            <a:pPr lvl="1" eaLnBrk="1" hangingPunct="1">
              <a:defRPr/>
            </a:pPr>
            <a:r>
              <a:rPr lang="en-US" dirty="0" smtClean="0"/>
              <a:t>Do not start a paragraph with a quotation (unless it is your hook)</a:t>
            </a:r>
          </a:p>
          <a:p>
            <a:pPr lvl="1" eaLnBrk="1" hangingPunct="1">
              <a:defRPr/>
            </a:pPr>
            <a:r>
              <a:rPr lang="en-US" dirty="0" smtClean="0"/>
              <a:t>Throw in an “overall” if you’re desperate for a </a:t>
            </a:r>
            <a:r>
              <a:rPr lang="en-US" smtClean="0"/>
              <a:t>concluding sentence</a:t>
            </a:r>
            <a:endParaRPr lang="en-US" dirty="0" smtClean="0"/>
          </a:p>
          <a:p>
            <a:pPr lvl="1" eaLnBrk="1" hangingPunct="1">
              <a:defRPr/>
            </a:pPr>
            <a:r>
              <a:rPr lang="en-US" dirty="0" smtClean="0"/>
              <a:t>NO CITATION at the end of the paragraph b/c the concluding sentence is your own idea</a:t>
            </a:r>
            <a:endParaRPr lang="en-US" dirty="0"/>
          </a:p>
          <a:p>
            <a:pPr marL="457200" lvl="1" indent="0" eaLnBrk="1" hangingPunct="1">
              <a:buFont typeface="Wingdings" pitchFamily="2" charset="2"/>
              <a:buNone/>
              <a:defRPr/>
            </a:pPr>
            <a:endParaRPr lang="en-US"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dirty="0"/>
              <a:t>Common Mistakes</a:t>
            </a:r>
          </a:p>
        </p:txBody>
      </p:sp>
      <p:sp>
        <p:nvSpPr>
          <p:cNvPr id="39938" name="Content Placeholder 2"/>
          <p:cNvSpPr>
            <a:spLocks noGrp="1"/>
          </p:cNvSpPr>
          <p:nvPr>
            <p:ph idx="1"/>
          </p:nvPr>
        </p:nvSpPr>
        <p:spPr/>
        <p:txBody>
          <a:bodyPr/>
          <a:lstStyle/>
          <a:p>
            <a:pPr eaLnBrk="1" hangingPunct="1"/>
            <a:r>
              <a:rPr lang="en-US" dirty="0" smtClean="0"/>
              <a:t>Look at your previous papers…where did you make mistakes? What do you commonly get marked off?</a:t>
            </a:r>
          </a:p>
          <a:p>
            <a:pPr lvl="1" eaLnBrk="1" hangingPunct="1"/>
            <a:r>
              <a:rPr lang="en-US" dirty="0" smtClean="0"/>
              <a:t>You should make a list of “things” that you need help with before you go to the Academic Lab</a:t>
            </a:r>
          </a:p>
          <a:p>
            <a:pPr lvl="2" eaLnBrk="1" hangingPunct="1"/>
            <a:r>
              <a:rPr lang="en-US" dirty="0" smtClean="0"/>
              <a:t>Bring the rubric, directions, and specific questions</a:t>
            </a:r>
          </a:p>
          <a:p>
            <a:pPr eaLnBrk="1" hangingPunct="1"/>
            <a:r>
              <a:rPr lang="en-US" dirty="0" smtClean="0"/>
              <a:t>DEMON SHEET</a:t>
            </a:r>
          </a:p>
          <a:p>
            <a:pPr lvl="1" eaLnBrk="1" hangingPunct="1"/>
            <a:r>
              <a:rPr lang="en-US" dirty="0" smtClean="0"/>
              <a:t>Control F or</a:t>
            </a:r>
          </a:p>
          <a:p>
            <a:pPr lvl="1" eaLnBrk="1" hangingPunct="1"/>
            <a:r>
              <a:rPr lang="en-US" dirty="0" smtClean="0"/>
              <a:t>Edit Find</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Before Your Final Draft is Collected</a:t>
            </a:r>
            <a:endParaRPr lang="en-US" dirty="0"/>
          </a:p>
        </p:txBody>
      </p:sp>
      <p:sp>
        <p:nvSpPr>
          <p:cNvPr id="3" name="Content Placeholder 2"/>
          <p:cNvSpPr>
            <a:spLocks noGrp="1"/>
          </p:cNvSpPr>
          <p:nvPr>
            <p:ph idx="1"/>
          </p:nvPr>
        </p:nvSpPr>
        <p:spPr/>
        <p:txBody>
          <a:bodyPr/>
          <a:lstStyle/>
          <a:p>
            <a:pPr lvl="0"/>
            <a:r>
              <a:rPr lang="en-US" sz="2000" dirty="0" smtClean="0"/>
              <a:t>Let’s “code” your paper</a:t>
            </a:r>
          </a:p>
          <a:p>
            <a:pPr marL="119062" lvl="0" indent="0">
              <a:buNone/>
            </a:pPr>
            <a:endParaRPr lang="en-US" sz="2000" dirty="0" smtClean="0"/>
          </a:p>
          <a:p>
            <a:pPr lvl="0"/>
            <a:r>
              <a:rPr lang="en-US" sz="2000" dirty="0" smtClean="0"/>
              <a:t>Staple </a:t>
            </a:r>
            <a:r>
              <a:rPr lang="en-US" sz="2000" dirty="0"/>
              <a:t>your rubric to the paper (on the top, please)</a:t>
            </a:r>
          </a:p>
          <a:p>
            <a:pPr lvl="1"/>
            <a:r>
              <a:rPr lang="en-US" sz="1800" dirty="0"/>
              <a:t>Underline your thesis in the introduction and where you restate it in a </a:t>
            </a:r>
            <a:r>
              <a:rPr lang="en-US" sz="1800" dirty="0" smtClean="0"/>
              <a:t>new and fresh </a:t>
            </a:r>
            <a:r>
              <a:rPr lang="en-US" sz="1800" dirty="0"/>
              <a:t>way in your conclusion</a:t>
            </a:r>
          </a:p>
          <a:p>
            <a:pPr lvl="1"/>
            <a:r>
              <a:rPr lang="en-US" sz="1800" dirty="0"/>
              <a:t>Number your citations (parenthetical and according to)- </a:t>
            </a:r>
            <a:r>
              <a:rPr lang="en-US" sz="1800" dirty="0" smtClean="0"/>
              <a:t>16 total</a:t>
            </a:r>
            <a:endParaRPr lang="en-US" sz="1800" dirty="0"/>
          </a:p>
          <a:p>
            <a:pPr lvl="1"/>
            <a:r>
              <a:rPr lang="en-US" sz="1800" dirty="0"/>
              <a:t>Number your direct quotes- 4</a:t>
            </a:r>
          </a:p>
          <a:p>
            <a:pPr lvl="1"/>
            <a:r>
              <a:rPr lang="en-US" sz="1800" dirty="0"/>
              <a:t>Highlight your citations and use the same color highlighter to show that this citation corresponds with a source on the Annotated Bibliography</a:t>
            </a:r>
          </a:p>
          <a:p>
            <a:pPr lvl="1"/>
            <a:r>
              <a:rPr lang="en-US" sz="1800" dirty="0"/>
              <a:t>Highlight anywhere where you use “This proves / demonstrates / shows / exemplifies</a:t>
            </a:r>
            <a:r>
              <a:rPr lang="en-US" sz="1800" dirty="0" smtClean="0"/>
              <a:t>”</a:t>
            </a:r>
          </a:p>
          <a:p>
            <a:pPr lvl="1"/>
            <a:endParaRPr lang="en-US" sz="1800" dirty="0"/>
          </a:p>
          <a:p>
            <a:pPr lvl="2"/>
            <a:r>
              <a:rPr lang="en-US" sz="1400" dirty="0" smtClean="0"/>
              <a:t>You must “code” your final draft that will be collected on </a:t>
            </a:r>
            <a:r>
              <a:rPr lang="en-US" sz="1400" u="sng" dirty="0" smtClean="0"/>
              <a:t>Tuesday 2-16-16</a:t>
            </a:r>
          </a:p>
          <a:p>
            <a:pPr lvl="2"/>
            <a:r>
              <a:rPr lang="en-US" sz="1400" dirty="0" smtClean="0"/>
              <a:t>Make sure that you prepare for the speech portion!</a:t>
            </a:r>
            <a:endParaRPr lang="en-US" sz="1400" dirty="0"/>
          </a:p>
        </p:txBody>
      </p:sp>
    </p:spTree>
    <p:extLst>
      <p:ext uri="{BB962C8B-B14F-4D97-AF65-F5344CB8AC3E}">
        <p14:creationId xmlns:p14="http://schemas.microsoft.com/office/powerpoint/2010/main" val="839609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First, let’s consider what we covered first semester…</a:t>
            </a:r>
          </a:p>
        </p:txBody>
      </p:sp>
      <p:sp>
        <p:nvSpPr>
          <p:cNvPr id="3" name="Content Placeholder 2"/>
          <p:cNvSpPr>
            <a:spLocks noGrp="1"/>
          </p:cNvSpPr>
          <p:nvPr>
            <p:ph idx="1"/>
          </p:nvPr>
        </p:nvSpPr>
        <p:spPr/>
        <p:txBody>
          <a:bodyPr/>
          <a:lstStyle/>
          <a:p>
            <a:r>
              <a:rPr lang="en-US" dirty="0" smtClean="0"/>
              <a:t>During the Renaissance, we met Macbeth and Lady Macbeth</a:t>
            </a:r>
          </a:p>
          <a:p>
            <a:pPr lvl="1"/>
            <a:r>
              <a:rPr lang="en-US" dirty="0" smtClean="0"/>
              <a:t>Why do these two characters become monsters? </a:t>
            </a:r>
          </a:p>
          <a:p>
            <a:pPr lvl="1"/>
            <a:r>
              <a:rPr lang="en-US" dirty="0" smtClean="0"/>
              <a:t>Are they already monsters before the action ensues? Perhaps one is naturally a monster and the other becomes a monster due to his surroundings.</a:t>
            </a:r>
          </a:p>
          <a:p>
            <a:pPr lvl="1"/>
            <a:r>
              <a:rPr lang="en-US" dirty="0" smtClean="0"/>
              <a:t>How does Shakespeare explore the nature of evil? </a:t>
            </a:r>
          </a:p>
          <a:p>
            <a:pPr lvl="1"/>
            <a:r>
              <a:rPr lang="en-US" dirty="0" smtClean="0"/>
              <a:t>How does Shakespeare explore the environment that creates monsters?</a:t>
            </a:r>
            <a:endParaRPr lang="en-US" dirty="0"/>
          </a:p>
        </p:txBody>
      </p:sp>
    </p:spTree>
    <p:extLst>
      <p:ext uri="{BB962C8B-B14F-4D97-AF65-F5344CB8AC3E}">
        <p14:creationId xmlns:p14="http://schemas.microsoft.com/office/powerpoint/2010/main" val="3312665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Now, let’s take these ideas from first semester and apply them to the real world.</a:t>
            </a:r>
            <a:endParaRPr lang="en-US" sz="3200" dirty="0"/>
          </a:p>
        </p:txBody>
      </p:sp>
      <p:sp>
        <p:nvSpPr>
          <p:cNvPr id="3" name="Content Placeholder 2"/>
          <p:cNvSpPr>
            <a:spLocks noGrp="1"/>
          </p:cNvSpPr>
          <p:nvPr>
            <p:ph idx="1"/>
          </p:nvPr>
        </p:nvSpPr>
        <p:spPr/>
        <p:txBody>
          <a:bodyPr/>
          <a:lstStyle/>
          <a:p>
            <a:r>
              <a:rPr lang="en-US" dirty="0" smtClean="0"/>
              <a:t>Joseph Campbell believes that all humans will endure their own heroic cycle:</a:t>
            </a:r>
          </a:p>
          <a:p>
            <a:pPr lvl="1"/>
            <a:r>
              <a:rPr lang="en-US" dirty="0" smtClean="0"/>
              <a:t>Start thinking about how the fictional heroes we read about have characteristics that apply to real heroes</a:t>
            </a:r>
          </a:p>
          <a:p>
            <a:pPr lvl="2"/>
            <a:r>
              <a:rPr lang="en-US" sz="2000" i="1" dirty="0" smtClean="0"/>
              <a:t>Bravery, Courage, Selflessness, Impact on the Community</a:t>
            </a:r>
          </a:p>
          <a:p>
            <a:pPr lvl="3"/>
            <a:r>
              <a:rPr lang="en-US" dirty="0" smtClean="0"/>
              <a:t>Now, consider how the hero has evolved or changed throughout time</a:t>
            </a:r>
          </a:p>
          <a:p>
            <a:pPr lvl="4"/>
            <a:r>
              <a:rPr lang="en-US" dirty="0" smtClean="0"/>
              <a:t>Remember, Beowulf cares about attaining immortality through his name living on forever. Why do our heroes do the acts that they do? What has changed from the times of the Anglo-Saxons to the 21</a:t>
            </a:r>
            <a:r>
              <a:rPr lang="en-US" baseline="30000" dirty="0" smtClean="0"/>
              <a:t>st</a:t>
            </a:r>
            <a:r>
              <a:rPr lang="en-US" dirty="0" smtClean="0"/>
              <a:t> century?</a:t>
            </a:r>
            <a:endParaRPr lang="en-US" dirty="0"/>
          </a:p>
        </p:txBody>
      </p:sp>
    </p:spTree>
    <p:extLst>
      <p:ext uri="{BB962C8B-B14F-4D97-AF65-F5344CB8AC3E}">
        <p14:creationId xmlns:p14="http://schemas.microsoft.com/office/powerpoint/2010/main" val="3892683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Now, let’s take these ideas from first semester and apply them to the real world.</a:t>
            </a:r>
            <a:endParaRPr lang="en-US" dirty="0"/>
          </a:p>
        </p:txBody>
      </p:sp>
      <p:sp>
        <p:nvSpPr>
          <p:cNvPr id="3" name="Content Placeholder 2"/>
          <p:cNvSpPr>
            <a:spLocks noGrp="1"/>
          </p:cNvSpPr>
          <p:nvPr>
            <p:ph idx="1"/>
          </p:nvPr>
        </p:nvSpPr>
        <p:spPr/>
        <p:txBody>
          <a:bodyPr/>
          <a:lstStyle/>
          <a:p>
            <a:r>
              <a:rPr lang="en-US" dirty="0" smtClean="0"/>
              <a:t>While Campbell believes we will all endure our own heroic cycle, others will perform acts of evil within their community</a:t>
            </a:r>
          </a:p>
          <a:p>
            <a:pPr lvl="1"/>
            <a:r>
              <a:rPr lang="en-US" dirty="0"/>
              <a:t>Start thinking about how the fictional </a:t>
            </a:r>
            <a:r>
              <a:rPr lang="en-US" dirty="0" smtClean="0"/>
              <a:t>monsters we </a:t>
            </a:r>
            <a:r>
              <a:rPr lang="en-US" dirty="0"/>
              <a:t>read about have characteristics that apply to real </a:t>
            </a:r>
            <a:r>
              <a:rPr lang="en-US" dirty="0" smtClean="0"/>
              <a:t>“monsters”</a:t>
            </a:r>
          </a:p>
          <a:p>
            <a:pPr lvl="2"/>
            <a:r>
              <a:rPr lang="en-US" sz="2000" i="1" dirty="0" smtClean="0"/>
              <a:t>Greed, Lust for Money, Mental Conditions, Pressure from Society, Hiding One’s True Nature</a:t>
            </a:r>
          </a:p>
          <a:p>
            <a:pPr lvl="3"/>
            <a:r>
              <a:rPr lang="en-US" sz="1800" dirty="0" smtClean="0"/>
              <a:t>Remember that Lady Macbeth says how Macbeth’s nature is too kind, which could be why she pressures him to become the monster that he does. </a:t>
            </a:r>
          </a:p>
          <a:p>
            <a:pPr lvl="3"/>
            <a:r>
              <a:rPr lang="en-US" sz="1800" dirty="0" smtClean="0"/>
              <a:t>Remember that the dragon symbolizes what can happen to someone who becomes too greedy.</a:t>
            </a:r>
          </a:p>
          <a:p>
            <a:pPr lvl="1"/>
            <a:endParaRPr lang="en-US" dirty="0"/>
          </a:p>
        </p:txBody>
      </p:sp>
      <p:sp>
        <p:nvSpPr>
          <p:cNvPr id="4" name="TextBox 3"/>
          <p:cNvSpPr txBox="1"/>
          <p:nvPr/>
        </p:nvSpPr>
        <p:spPr>
          <a:xfrm>
            <a:off x="6096000" y="2895600"/>
            <a:ext cx="2819400" cy="923330"/>
          </a:xfrm>
          <a:prstGeom prst="rect">
            <a:avLst/>
          </a:prstGeom>
          <a:noFill/>
        </p:spPr>
        <p:txBody>
          <a:bodyPr wrap="square" rtlCol="0">
            <a:spAutoFit/>
          </a:bodyPr>
          <a:lstStyle/>
          <a:p>
            <a:r>
              <a:rPr lang="en-US" dirty="0" smtClean="0">
                <a:hlinkClick r:id="rId2"/>
              </a:rPr>
              <a:t>TED RADIO HOUR: The Hero’s Journey</a:t>
            </a:r>
            <a:endParaRPr lang="en-US" dirty="0" smtClean="0"/>
          </a:p>
          <a:p>
            <a:endParaRPr lang="en-US" dirty="0"/>
          </a:p>
        </p:txBody>
      </p:sp>
    </p:spTree>
    <p:extLst>
      <p:ext uri="{BB962C8B-B14F-4D97-AF65-F5344CB8AC3E}">
        <p14:creationId xmlns:p14="http://schemas.microsoft.com/office/powerpoint/2010/main" val="231013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Lucifer Effect</a:t>
            </a:r>
            <a:endParaRPr lang="en-US" dirty="0"/>
          </a:p>
        </p:txBody>
      </p:sp>
      <p:sp>
        <p:nvSpPr>
          <p:cNvPr id="3" name="Content Placeholder 2"/>
          <p:cNvSpPr>
            <a:spLocks noGrp="1"/>
          </p:cNvSpPr>
          <p:nvPr>
            <p:ph idx="1"/>
          </p:nvPr>
        </p:nvSpPr>
        <p:spPr/>
        <p:txBody>
          <a:bodyPr/>
          <a:lstStyle/>
          <a:p>
            <a:r>
              <a:rPr lang="en-US" dirty="0" smtClean="0">
                <a:hlinkClick r:id="rId2"/>
              </a:rPr>
              <a:t>The Lucifer Effect </a:t>
            </a:r>
            <a:r>
              <a:rPr lang="en-US" dirty="0" smtClean="0"/>
              <a:t>(23 min – skip 5:15-6:30)</a:t>
            </a:r>
          </a:p>
          <a:p>
            <a:pPr lvl="1"/>
            <a:r>
              <a:rPr lang="en-US" dirty="0" smtClean="0"/>
              <a:t>Complete p. 5 in Monsters Packet in packet</a:t>
            </a:r>
          </a:p>
          <a:p>
            <a:pPr lvl="1"/>
            <a:r>
              <a:rPr lang="en-US" dirty="0" smtClean="0"/>
              <a:t>Think about HOW this relates to Nature and Nurture </a:t>
            </a:r>
          </a:p>
          <a:p>
            <a:pPr lvl="2"/>
            <a:r>
              <a:rPr lang="en-US" dirty="0" smtClean="0">
                <a:hlinkClick r:id="rId3"/>
              </a:rPr>
              <a:t>Zimbardo’s Website</a:t>
            </a:r>
            <a:endParaRPr lang="en-US" dirty="0" smtClean="0"/>
          </a:p>
          <a:p>
            <a:pPr lvl="2"/>
            <a:r>
              <a:rPr lang="en-US" dirty="0" smtClean="0">
                <a:hlinkClick r:id="rId4"/>
              </a:rPr>
              <a:t>The Stanford Prison Experiment Movie </a:t>
            </a:r>
            <a:r>
              <a:rPr lang="en-US" dirty="0" smtClean="0"/>
              <a:t>(came out in July)</a:t>
            </a:r>
            <a:endParaRPr lang="en-US" dirty="0"/>
          </a:p>
        </p:txBody>
      </p:sp>
    </p:spTree>
    <p:extLst>
      <p:ext uri="{BB962C8B-B14F-4D97-AF65-F5344CB8AC3E}">
        <p14:creationId xmlns:p14="http://schemas.microsoft.com/office/powerpoint/2010/main" val="7797223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solidFill>
                  <a:schemeClr val="accent1">
                    <a:satMod val="150000"/>
                  </a:schemeClr>
                </a:solidFill>
              </a:rPr>
              <a:t>Step One: Research</a:t>
            </a:r>
            <a:endParaRPr lang="en-US" dirty="0">
              <a:solidFill>
                <a:schemeClr val="accent1">
                  <a:satMod val="150000"/>
                </a:schemeClr>
              </a:solidFill>
            </a:endParaRPr>
          </a:p>
        </p:txBody>
      </p:sp>
      <p:sp>
        <p:nvSpPr>
          <p:cNvPr id="3" name="Content Placeholder 2"/>
          <p:cNvSpPr>
            <a:spLocks noGrp="1"/>
          </p:cNvSpPr>
          <p:nvPr>
            <p:ph idx="1"/>
          </p:nvPr>
        </p:nvSpPr>
        <p:spPr>
          <a:xfrm>
            <a:off x="457200" y="1774825"/>
            <a:ext cx="8229600" cy="4778375"/>
          </a:xfrm>
        </p:spPr>
        <p:txBody>
          <a:bodyPr rtlCol="0">
            <a:normAutofit fontScale="92500" lnSpcReduction="20000"/>
          </a:bodyPr>
          <a:lstStyle/>
          <a:p>
            <a:pPr marL="438912" indent="-320040" eaLnBrk="1" fontAlgn="auto" hangingPunct="1">
              <a:spcBef>
                <a:spcPts val="0"/>
              </a:spcBef>
              <a:spcAft>
                <a:spcPts val="0"/>
              </a:spcAft>
              <a:buFont typeface="Wingdings 2"/>
              <a:buChar char=""/>
              <a:defRPr/>
            </a:pPr>
            <a:r>
              <a:rPr lang="en-US" dirty="0" smtClean="0"/>
              <a:t>AT LEAST 5 sources (outside of </a:t>
            </a:r>
            <a:r>
              <a:rPr lang="en-US" i="1" dirty="0" smtClean="0"/>
              <a:t>Frankenstein</a:t>
            </a:r>
            <a:r>
              <a:rPr lang="en-US" dirty="0" smtClean="0"/>
              <a:t>) are required (4 of which should be articles from the databases or a published nonfiction book)</a:t>
            </a:r>
          </a:p>
          <a:p>
            <a:pPr marL="731012" lvl="1" indent="-320040" eaLnBrk="1" fontAlgn="auto" hangingPunct="1">
              <a:spcBef>
                <a:spcPts val="0"/>
              </a:spcBef>
              <a:spcAft>
                <a:spcPts val="0"/>
              </a:spcAft>
              <a:buFont typeface="Wingdings 2"/>
              <a:buChar char=""/>
              <a:defRPr/>
            </a:pPr>
            <a:r>
              <a:rPr lang="en-US" dirty="0" smtClean="0"/>
              <a:t>You will have a total of 6 sources!</a:t>
            </a:r>
          </a:p>
          <a:p>
            <a:pPr marL="731520" lvl="1" indent="-274320" eaLnBrk="1" fontAlgn="auto" hangingPunct="1">
              <a:spcAft>
                <a:spcPts val="0"/>
              </a:spcAft>
              <a:buFont typeface="Wingdings"/>
              <a:buChar char=""/>
              <a:defRPr/>
            </a:pPr>
            <a:r>
              <a:rPr lang="en-US" dirty="0" smtClean="0"/>
              <a:t>If you choose a source from a website that has more of a “pop culture feel,” then you should pair this source with one that is more academic</a:t>
            </a:r>
          </a:p>
          <a:p>
            <a:pPr marL="731520" lvl="1" indent="-274320" eaLnBrk="1" fontAlgn="auto" hangingPunct="1">
              <a:spcAft>
                <a:spcPts val="0"/>
              </a:spcAft>
              <a:buFont typeface="Wingdings"/>
              <a:buChar char=""/>
              <a:defRPr/>
            </a:pPr>
            <a:r>
              <a:rPr lang="en-US" dirty="0" smtClean="0"/>
              <a:t>Please be sure to use videos that are from non-biased sources</a:t>
            </a:r>
          </a:p>
          <a:p>
            <a:pPr marL="996696" lvl="2" eaLnBrk="1" fontAlgn="auto" hangingPunct="1">
              <a:spcAft>
                <a:spcPts val="0"/>
              </a:spcAft>
              <a:buClr>
                <a:schemeClr val="accent3"/>
              </a:buClr>
              <a:buFont typeface="Arial"/>
              <a:buChar char="▪"/>
              <a:defRPr/>
            </a:pPr>
            <a:r>
              <a:rPr lang="en-US" dirty="0" smtClean="0"/>
              <a:t>If you decide to use more than one video, then this should be your sixth source</a:t>
            </a:r>
          </a:p>
          <a:p>
            <a:pPr marL="768096" lvl="2" indent="0" eaLnBrk="1" fontAlgn="auto" hangingPunct="1">
              <a:spcAft>
                <a:spcPts val="0"/>
              </a:spcAft>
              <a:buClr>
                <a:schemeClr val="accent3"/>
              </a:buClr>
              <a:buFont typeface="Arial"/>
              <a:buNone/>
              <a:defRPr/>
            </a:pPr>
            <a:r>
              <a:rPr lang="en-US" dirty="0" smtClean="0"/>
              <a:t>* Wikipedia is not a valid source for this paper. You should avoid most websites that you find from Google, Yahoo etc…*</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1160</TotalTime>
  <Words>3110</Words>
  <Application>Microsoft Office PowerPoint</Application>
  <PresentationFormat>On-screen Show (4:3)</PresentationFormat>
  <Paragraphs>321</Paragraphs>
  <Slides>43</Slides>
  <Notes>1</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Module</vt:lpstr>
      <vt:lpstr>12th Grade Research Paper</vt:lpstr>
      <vt:lpstr>Quick Overview</vt:lpstr>
      <vt:lpstr>Let’s consider what we covered first semester…</vt:lpstr>
      <vt:lpstr>First, let’s consider what we covered first semester…</vt:lpstr>
      <vt:lpstr>First, let’s consider what we covered first semester…</vt:lpstr>
      <vt:lpstr>Now, let’s take these ideas from first semester and apply them to the real world.</vt:lpstr>
      <vt:lpstr>Now, let’s take these ideas from first semester and apply them to the real world.</vt:lpstr>
      <vt:lpstr>The Lucifer Effect</vt:lpstr>
      <vt:lpstr>Step One: Research</vt:lpstr>
      <vt:lpstr>Let’s Pause and Look at the Rubric!</vt:lpstr>
      <vt:lpstr>Step Two: Is the Research Appropriate?  ( Not all of these will apply to your paper)</vt:lpstr>
      <vt:lpstr>Step Two: Is the Research Appropriate?</vt:lpstr>
      <vt:lpstr>Step Two: Is the Research Appropriate?</vt:lpstr>
      <vt:lpstr>Step Three: Works Cited Page</vt:lpstr>
      <vt:lpstr>Annotated Bibliography Sample</vt:lpstr>
      <vt:lpstr>Step Four: Thesis Statement</vt:lpstr>
      <vt:lpstr>Step Four: Thesis Statement</vt:lpstr>
      <vt:lpstr>Step Four: Thesis Statement</vt:lpstr>
      <vt:lpstr>Step Four: Thesis Statement</vt:lpstr>
      <vt:lpstr>Step Four: Thesis Statement</vt:lpstr>
      <vt:lpstr>Step Four: Thesis Statement</vt:lpstr>
      <vt:lpstr>Step Five: Introduction Paragraph</vt:lpstr>
      <vt:lpstr>Step Five: Introduction Paragraph</vt:lpstr>
      <vt:lpstr>Step Five: Introduction Paragraph</vt:lpstr>
      <vt:lpstr>Step Five: Introduction Paragraph</vt:lpstr>
      <vt:lpstr>Step Five: Introduction Paragraph</vt:lpstr>
      <vt:lpstr>Step Five: Introduction Paragraph</vt:lpstr>
      <vt:lpstr>Step Five: Introduction Paragraph</vt:lpstr>
      <vt:lpstr>Step Six: Informative Body Paragraphs</vt:lpstr>
      <vt:lpstr>Step Six: Informative Body Paragraphs</vt:lpstr>
      <vt:lpstr>Step Seven: Analytical Body Paragraphs</vt:lpstr>
      <vt:lpstr>Step Seven: Analytical Body Paragraphs</vt:lpstr>
      <vt:lpstr>Step Seven: Analytical Body Paragraphs</vt:lpstr>
      <vt:lpstr>Step Seven: Analytical Body Paragraphs</vt:lpstr>
      <vt:lpstr>Step Eight: Conclusion Paragraph</vt:lpstr>
      <vt:lpstr>Common Mistakes</vt:lpstr>
      <vt:lpstr>Common Mistakes</vt:lpstr>
      <vt:lpstr>Common Mistakes</vt:lpstr>
      <vt:lpstr>Common Mistakes</vt:lpstr>
      <vt:lpstr>Common Mistakes</vt:lpstr>
      <vt:lpstr>Common Mistakes</vt:lpstr>
      <vt:lpstr>Common Mistakes</vt:lpstr>
      <vt:lpstr>Before Your Final Draft is Collected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12th Grade Research Paper</dc:title>
  <dc:creator>Win7</dc:creator>
  <cp:lastModifiedBy>Strongsville High School</cp:lastModifiedBy>
  <cp:revision>103</cp:revision>
  <dcterms:created xsi:type="dcterms:W3CDTF">2012-02-24T18:56:11Z</dcterms:created>
  <dcterms:modified xsi:type="dcterms:W3CDTF">2019-02-28T12:48:40Z</dcterms:modified>
</cp:coreProperties>
</file>