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87" r:id="rId5"/>
    <p:sldId id="259" r:id="rId6"/>
    <p:sldId id="260" r:id="rId7"/>
    <p:sldId id="261" r:id="rId8"/>
    <p:sldId id="262" r:id="rId9"/>
    <p:sldId id="263" r:id="rId10"/>
    <p:sldId id="264" r:id="rId11"/>
    <p:sldId id="265" r:id="rId12"/>
    <p:sldId id="266" r:id="rId13"/>
    <p:sldId id="267" r:id="rId14"/>
    <p:sldId id="272" r:id="rId15"/>
    <p:sldId id="268" r:id="rId16"/>
    <p:sldId id="285" r:id="rId17"/>
    <p:sldId id="270" r:id="rId18"/>
    <p:sldId id="271" r:id="rId19"/>
    <p:sldId id="273" r:id="rId20"/>
    <p:sldId id="274" r:id="rId21"/>
    <p:sldId id="275" r:id="rId22"/>
    <p:sldId id="276" r:id="rId23"/>
    <p:sldId id="288" r:id="rId24"/>
    <p:sldId id="286" r:id="rId25"/>
    <p:sldId id="277" r:id="rId26"/>
    <p:sldId id="278" r:id="rId27"/>
    <p:sldId id="279" r:id="rId28"/>
    <p:sldId id="280" r:id="rId29"/>
    <p:sldId id="281" r:id="rId30"/>
    <p:sldId id="282" r:id="rId31"/>
    <p:sldId id="283" r:id="rId32"/>
    <p:sldId id="28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p:cViewPr varScale="1">
        <p:scale>
          <a:sx n="76" d="100"/>
          <a:sy n="76"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81E8BC87-D5C6-4702-9752-E71CB580AC2A}" type="datetimeFigureOut">
              <a:rPr lang="en-US"/>
              <a:pPr>
                <a:defRPr/>
              </a:pPr>
              <a:t>11/2/2016</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25C9D1F-FB3A-42F2-961B-6695F8F718BE}" type="slidenum">
              <a:rPr lang="en-US"/>
              <a:pPr>
                <a:defRPr/>
              </a:pPr>
              <a:t>‹#›</a:t>
            </a:fld>
            <a:endParaRPr lang="en-US"/>
          </a:p>
        </p:txBody>
      </p:sp>
    </p:spTree>
    <p:extLst>
      <p:ext uri="{BB962C8B-B14F-4D97-AF65-F5344CB8AC3E}">
        <p14:creationId xmlns:p14="http://schemas.microsoft.com/office/powerpoint/2010/main" val="1103496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9920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8201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9911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1714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1516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97625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288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9073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382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6785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824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38714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3537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9749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91951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02016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12429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48155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28031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3654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9704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689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3327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5212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1016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632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026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1833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4165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3224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8199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22982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B0BF290D-EC87-4987-94F2-4517B20CAD09}" type="datetimeFigureOut">
              <a:rPr lang="en-US"/>
              <a:pPr>
                <a:defRPr/>
              </a:pPr>
              <a:t>11/2/2016</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5F8A293E-4E9C-4B15-9149-38349CC187BD}"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C1C8E0DA-CE42-4401-9169-530F1A4B5388}" type="datetimeFigureOut">
              <a:rPr lang="en-US"/>
              <a:pPr>
                <a:defRPr/>
              </a:pPr>
              <a:t>11/2/2016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7E214531-C75D-483E-A574-221E733452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6B8E7AD1-FC20-4312-B3ED-9BDAC557FEB9}" type="datetimeFigureOut">
              <a:rPr lang="en-US"/>
              <a:pPr>
                <a:defRPr/>
              </a:pPr>
              <a:t>11/2/2016</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5834EE73-1826-4D59-B07D-5671B60F20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D6FA06C4-094D-4B8B-8D33-BF6104FB9842}" type="datetimeFigureOut">
              <a:rPr lang="en-US"/>
              <a:pPr>
                <a:defRPr/>
              </a:pPr>
              <a:t>11/2/2016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C259B449-7544-4218-AF89-627648CD6C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8A4209B4-22DC-467C-837D-BE8518D5EDC5}" type="datetimeFigureOut">
              <a:rPr lang="en-US"/>
              <a:pPr>
                <a:defRPr/>
              </a:pPr>
              <a:t>11/2/2016</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B82F7B87-8234-4817-9488-2F4F36289CF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D7D9716-D369-4D24-AA8E-DCD1415A53E2}" type="datetimeFigureOut">
              <a:rPr lang="en-US"/>
              <a:pPr>
                <a:defRPr/>
              </a:pPr>
              <a:t>11/2/2016</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854A010A-2962-4C36-9CC1-855FD2796E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83ECABCF-B449-4DBA-A987-CF25231C9591}" type="datetimeFigureOut">
              <a:rPr lang="en-US"/>
              <a:pPr>
                <a:defRPr/>
              </a:pPr>
              <a:t>11/2/2016</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B1958037-FE85-4369-8550-D0B3A395AF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32A635A4-4D68-4CB5-9C6F-B5C15BCEC5F3}" type="datetimeFigureOut">
              <a:rPr lang="en-US"/>
              <a:pPr>
                <a:defRPr/>
              </a:pPr>
              <a:t>11/2/2016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29C9AFFD-7463-4772-902F-555A153129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CAF84E2-CBDA-49D6-9F46-4BD233DC9B28}" type="datetimeFigureOut">
              <a:rPr lang="en-US"/>
              <a:pPr>
                <a:defRPr/>
              </a:pPr>
              <a:t>11/2/2016</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12CBB831-CB32-4521-901B-FBBDAFD562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D3AB6167-EDF0-4D79-B85B-181AB350844E}" type="datetimeFigureOut">
              <a:rPr lang="en-US"/>
              <a:pPr>
                <a:defRPr/>
              </a:pPr>
              <a:t>11/2/2016</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D75785E0-F0BC-40A9-98A6-6520330405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60D6A372-57C5-4D04-BCA5-C1950C85F96C}" type="datetimeFigureOut">
              <a:rPr lang="en-US"/>
              <a:pPr>
                <a:defRPr/>
              </a:pPr>
              <a:t>11/2/2016</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BC2F6D56-7B35-42BF-8B2F-3748FD6B391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00B77088-EEFF-408D-85BE-4299C52FEA9C}" type="datetimeFigureOut">
              <a:rPr lang="en-US"/>
              <a:pPr>
                <a:defRPr/>
              </a:pPr>
              <a:t>11/2/2016</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4E82EDD8-08BF-4FFC-9991-54E87AA308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75"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EGzHsye71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CSe38dzJYk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luminarium.org/renlit/henry81540c.jpg" TargetMode="External"/><Relationship Id="rId4" Type="http://schemas.openxmlformats.org/officeDocument/2006/relationships/hyperlink" Target="https://www.youtube.com/watch?v=gEeXmCFHg4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cq8jF_nC2T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youtube.com/watch?v=PgWNjUHuq4A" TargetMode="External"/><Relationship Id="rId4" Type="http://schemas.openxmlformats.org/officeDocument/2006/relationships/hyperlink" Target="http://www.youtube.com/watch?v=32iQxITLx3A&amp;feature=relat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wgwb5bln-F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zL08qqQVrxM&amp;feature=relmf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tV89qCXpVc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pV2GKPtnlT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youtube.com/watch?v=DyGBwrtIam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XUBkko4ut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youtube.com/watch?v=qk3fGduIPV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5xQpx7PoX8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LVmOric9nUo"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ufba_ZcoR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English Renaissance</a:t>
            </a:r>
            <a:endParaRPr lang="en-US" dirty="0"/>
          </a:p>
        </p:txBody>
      </p:sp>
      <p:sp>
        <p:nvSpPr>
          <p:cNvPr id="14338" name="Subtitle 2"/>
          <p:cNvSpPr>
            <a:spLocks noGrp="1"/>
          </p:cNvSpPr>
          <p:nvPr>
            <p:ph type="subTitle" idx="1"/>
          </p:nvPr>
        </p:nvSpPr>
        <p:spPr>
          <a:xfrm>
            <a:off x="3354388" y="3540125"/>
            <a:ext cx="5114925" cy="1101725"/>
          </a:xfrm>
        </p:spPr>
        <p:txBody>
          <a:bodyPr/>
          <a:lstStyle/>
          <a:p>
            <a:pPr eaLnBrk="1" hangingPunct="1"/>
            <a:r>
              <a:rPr lang="en-US" smtClean="0"/>
              <a:t>1485-1660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990600"/>
            <a:ext cx="7239000" cy="5465763"/>
          </a:xfrm>
        </p:spPr>
        <p:txBody>
          <a:bodyPr/>
          <a:lstStyle/>
          <a:p>
            <a:pPr eaLnBrk="1" hangingPunct="1"/>
            <a:r>
              <a:rPr lang="en-US" dirty="0" smtClean="0"/>
              <a:t>In England, the historical event that marked the beginning of the Renaissance is the end of the War of the Roses (the civil war between the houses of Lancaster and York).</a:t>
            </a:r>
          </a:p>
          <a:p>
            <a:pPr eaLnBrk="1" hangingPunct="1"/>
            <a:r>
              <a:rPr lang="en-US" dirty="0" smtClean="0"/>
              <a:t>King Richard III was killed at the Battle of Bosworth (August 22, 1485). He was defeated by Henry Tudor.</a:t>
            </a:r>
          </a:p>
          <a:p>
            <a:pPr eaLnBrk="1" hangingPunct="1"/>
            <a:r>
              <a:rPr lang="en-US" dirty="0" smtClean="0"/>
              <a:t>The Tudor family took control of the English monarchy.  </a:t>
            </a:r>
          </a:p>
          <a:p>
            <a:pPr marL="742950" lvl="1" indent="-285750" eaLnBrk="1" hangingPunct="1"/>
            <a:r>
              <a:rPr lang="en-US" dirty="0" smtClean="0"/>
              <a:t>Henry VII - the first Tudor monarch.</a:t>
            </a:r>
          </a:p>
          <a:p>
            <a:pPr eaLnBrk="1" hangingPunct="1"/>
            <a:r>
              <a:rPr lang="en-US" dirty="0" smtClean="0">
                <a:hlinkClick r:id="rId3"/>
              </a:rPr>
              <a:t>Henry's Wives</a:t>
            </a:r>
            <a:endParaRPr lang="en-US" dirty="0" smtClean="0"/>
          </a:p>
          <a:p>
            <a:pPr marL="0" indent="0" eaLnBrk="1" hangingPunct="1">
              <a:buNone/>
            </a:pPr>
            <a:endParaRPr lang="en-US" dirty="0" smtClean="0"/>
          </a:p>
        </p:txBody>
      </p:sp>
      <p:sp>
        <p:nvSpPr>
          <p:cNvPr id="32770" name="TextBox 3"/>
          <p:cNvSpPr txBox="1">
            <a:spLocks noChangeArrowheads="1"/>
          </p:cNvSpPr>
          <p:nvPr/>
        </p:nvSpPr>
        <p:spPr bwMode="auto">
          <a:xfrm>
            <a:off x="1524000" y="457200"/>
            <a:ext cx="4572000" cy="646113"/>
          </a:xfrm>
          <a:prstGeom prst="rect">
            <a:avLst/>
          </a:prstGeom>
          <a:noFill/>
          <a:ln w="9525">
            <a:noFill/>
            <a:miter lim="800000"/>
            <a:headEnd/>
            <a:tailEnd/>
          </a:ln>
        </p:spPr>
        <p:txBody>
          <a:bodyPr>
            <a:spAutoFit/>
          </a:bodyPr>
          <a:lstStyle/>
          <a:p>
            <a:pPr algn="ctr"/>
            <a:r>
              <a:rPr lang="en-US" sz="3600"/>
              <a:t>The Tudors</a:t>
            </a:r>
          </a:p>
        </p:txBody>
      </p:sp>
      <p:pic>
        <p:nvPicPr>
          <p:cNvPr id="32771" name="Picture 4"/>
          <p:cNvPicPr>
            <a:picLocks noChangeAspect="1" noChangeArrowheads="1"/>
          </p:cNvPicPr>
          <p:nvPr/>
        </p:nvPicPr>
        <p:blipFill>
          <a:blip r:embed="rId4"/>
          <a:srcRect/>
          <a:stretch>
            <a:fillRect/>
          </a:stretch>
        </p:blipFill>
        <p:spPr bwMode="auto">
          <a:xfrm>
            <a:off x="6324600" y="4419600"/>
            <a:ext cx="1333500" cy="196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lstStyle/>
          <a:p>
            <a:pPr eaLnBrk="1" hangingPunct="1"/>
            <a:r>
              <a:rPr lang="en-US" smtClean="0"/>
              <a:t>Henry VII</a:t>
            </a:r>
          </a:p>
          <a:p>
            <a:pPr eaLnBrk="1" hangingPunct="1">
              <a:buFont typeface="Wingdings 2" pitchFamily="18" charset="2"/>
              <a:buNone/>
            </a:pPr>
            <a:r>
              <a:rPr lang="en-US" smtClean="0"/>
              <a:t>     - He was concerned with healing the wounds of political dissent and economic depression after the War of the Roses.</a:t>
            </a:r>
          </a:p>
          <a:p>
            <a:pPr eaLnBrk="1" hangingPunct="1">
              <a:buFont typeface="Wingdings 2" pitchFamily="18" charset="2"/>
              <a:buNone/>
            </a:pPr>
            <a:r>
              <a:rPr lang="en-US" smtClean="0"/>
              <a:t>     - He restored peace and order allowing the Renaissance to take place.</a:t>
            </a:r>
          </a:p>
          <a:p>
            <a:pPr eaLnBrk="1" hangingPunct="1">
              <a:buFont typeface="Wingdings 2" pitchFamily="18" charset="2"/>
              <a:buNone/>
            </a:pPr>
            <a:r>
              <a:rPr lang="en-US" smtClean="0"/>
              <a:t>     - He avoided costly wars.</a:t>
            </a:r>
          </a:p>
          <a:p>
            <a:pPr eaLnBrk="1" hangingPunct="1">
              <a:buFont typeface="Wingdings 2" pitchFamily="18" charset="2"/>
              <a:buNone/>
            </a:pPr>
            <a:r>
              <a:rPr lang="en-US" smtClean="0"/>
              <a:t>     - He encouraged trade which he taxed.</a:t>
            </a:r>
          </a:p>
          <a:p>
            <a:pPr eaLnBrk="1" hangingPunct="1">
              <a:buFont typeface="Wingdings 2" pitchFamily="18" charset="2"/>
              <a:buNone/>
            </a:pPr>
            <a:r>
              <a:rPr lang="en-US" smtClean="0"/>
              <a:t>     - He acquired a large fortune for the crown by taxing the poor harshly.</a:t>
            </a:r>
          </a:p>
        </p:txBody>
      </p:sp>
      <p:pic>
        <p:nvPicPr>
          <p:cNvPr id="34818" name="Picture 4"/>
          <p:cNvPicPr>
            <a:picLocks noChangeAspect="1" noChangeArrowheads="1"/>
          </p:cNvPicPr>
          <p:nvPr/>
        </p:nvPicPr>
        <p:blipFill>
          <a:blip r:embed="rId3"/>
          <a:srcRect/>
          <a:stretch>
            <a:fillRect/>
          </a:stretch>
        </p:blipFill>
        <p:spPr bwMode="auto">
          <a:xfrm>
            <a:off x="5867400" y="228600"/>
            <a:ext cx="167640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228600"/>
            <a:ext cx="7239000" cy="6227763"/>
          </a:xfrm>
        </p:spPr>
        <p:txBody>
          <a:bodyPr/>
          <a:lstStyle/>
          <a:p>
            <a:pPr eaLnBrk="1" hangingPunct="1"/>
            <a:r>
              <a:rPr lang="en-US" dirty="0" smtClean="0"/>
              <a:t>Henry VIII succeeded Henry VII.</a:t>
            </a:r>
          </a:p>
          <a:p>
            <a:pPr eaLnBrk="1" hangingPunct="1"/>
            <a:r>
              <a:rPr lang="en-US" dirty="0" smtClean="0"/>
              <a:t>As a second son, he was intended for the religious life.  His older brother, Arthur, was groomed to be king.  Arthur was married (at the age of 15) to Catherine of Aragon, but he died a few months after his marriage.</a:t>
            </a:r>
          </a:p>
          <a:p>
            <a:pPr eaLnBrk="1" hangingPunct="1"/>
            <a:r>
              <a:rPr lang="en-US" dirty="0" smtClean="0"/>
              <a:t>Catherine’s parents were Ferdinand and Isabella of Spain – they financed Columbus, and were the architects of the Spanish Inquisition.  </a:t>
            </a:r>
            <a:r>
              <a:rPr lang="en-US" dirty="0" smtClean="0">
                <a:hlinkClick r:id="rId3"/>
              </a:rPr>
              <a:t>Monty Python Spanish Inquisition</a:t>
            </a:r>
            <a:endParaRPr lang="en-US" dirty="0" smtClean="0"/>
          </a:p>
          <a:p>
            <a:pPr eaLnBrk="1" hangingPunct="1"/>
            <a:r>
              <a:rPr lang="en-US" dirty="0" smtClean="0"/>
              <a:t>  Henry was considered a “Renaissance Man” because he was scholarly, musical, athletic, and literary.</a:t>
            </a:r>
          </a:p>
          <a:p>
            <a:pPr eaLnBrk="1" hangingPunct="1"/>
            <a:r>
              <a:rPr lang="en-US" dirty="0" smtClean="0">
                <a:hlinkClick r:id="rId4"/>
              </a:rPr>
              <a:t>Review of Henry VIII</a:t>
            </a:r>
            <a:endParaRPr lang="en-US" dirty="0" smtClean="0"/>
          </a:p>
        </p:txBody>
      </p:sp>
      <p:pic>
        <p:nvPicPr>
          <p:cNvPr id="36866" name="Picture 5" descr="Portrait of King Henry VIII of England. Galleria Nazionale di Arte Antica.">
            <a:hlinkClick r:id="rId5"/>
          </p:cNvPr>
          <p:cNvPicPr>
            <a:picLocks noChangeAspect="1" noChangeArrowheads="1"/>
          </p:cNvPicPr>
          <p:nvPr/>
        </p:nvPicPr>
        <p:blipFill>
          <a:blip r:embed="rId6"/>
          <a:srcRect/>
          <a:stretch>
            <a:fillRect/>
          </a:stretch>
        </p:blipFill>
        <p:spPr bwMode="auto">
          <a:xfrm>
            <a:off x="7424738" y="4800600"/>
            <a:ext cx="1719262"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457200"/>
            <a:ext cx="7239000" cy="6324600"/>
          </a:xfrm>
        </p:spPr>
        <p:txBody>
          <a:bodyPr/>
          <a:lstStyle/>
          <a:p>
            <a:pPr eaLnBrk="1" hangingPunct="1">
              <a:defRPr/>
            </a:pPr>
            <a:r>
              <a:rPr lang="en-US" dirty="0" smtClean="0"/>
              <a:t>Henry VIII reigned from 1509-1547</a:t>
            </a:r>
          </a:p>
          <a:p>
            <a:pPr eaLnBrk="1" hangingPunct="1">
              <a:defRPr/>
            </a:pPr>
            <a:r>
              <a:rPr lang="en-US" dirty="0"/>
              <a:t>Henry VIII wrote a book against Martin Luther and was given the title “Defender of the Faith” by the Pope.  </a:t>
            </a:r>
            <a:endParaRPr lang="en-US" dirty="0" smtClean="0"/>
          </a:p>
          <a:p>
            <a:pPr eaLnBrk="1" hangingPunct="1">
              <a:defRPr/>
            </a:pPr>
            <a:r>
              <a:rPr lang="en-US" dirty="0" smtClean="0"/>
              <a:t>Henry had six wives.  </a:t>
            </a:r>
          </a:p>
          <a:p>
            <a:pPr eaLnBrk="1" hangingPunct="1">
              <a:defRPr/>
            </a:pPr>
            <a:r>
              <a:rPr lang="en-US" dirty="0" smtClean="0"/>
              <a:t>His first wife was Catherine of Aragon, his brother’s widow.  His marriage to Catherine produced a daughter, Mary.</a:t>
            </a:r>
          </a:p>
          <a:p>
            <a:pPr eaLnBrk="1" hangingPunct="1">
              <a:defRPr/>
            </a:pPr>
            <a:r>
              <a:rPr lang="en-US" dirty="0" smtClean="0"/>
              <a:t>Because his 20 year marriage to Catherine of Aragon did not produce a son, Henry VIII wanted to divorce her and marry his “mistress” Anne Boleyn.  She refused to sleep with him until they were married; she gave in 7 years later, and immediately became pregnant.</a:t>
            </a:r>
          </a:p>
          <a:p>
            <a:pPr marL="0" indent="0" eaLnBrk="1" hangingPunct="1">
              <a:buFont typeface="Wingdings 2" pitchFamily="18" charset="2"/>
              <a:buNone/>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70563"/>
          </a:xfrm>
        </p:spPr>
        <p:txBody>
          <a:bodyPr>
            <a:normAutofit fontScale="92500" lnSpcReduction="20000"/>
          </a:bodyPr>
          <a:lstStyle/>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Cardinal Wolsey (the Archbishop of York) tried repeatedly to secure a legal annulment from Pope Clement VII,  but Clement was being held captive by Charles V, (The Holy Roman Emperor and nephew of Catherine</a:t>
            </a:r>
            <a:r>
              <a:rPr lang="en-US" dirty="0"/>
              <a:t>)</a:t>
            </a:r>
            <a:endParaRPr lang="en-US" dirty="0" smtClean="0"/>
          </a:p>
          <a:p>
            <a:pPr marL="274320" indent="-274320" eaLnBrk="1" fontAlgn="auto" hangingPunct="1">
              <a:spcAft>
                <a:spcPts val="0"/>
              </a:spcAft>
              <a:buFont typeface="Wingdings 2"/>
              <a:buChar char=""/>
              <a:defRPr/>
            </a:pPr>
            <a:r>
              <a:rPr lang="en-US" dirty="0" smtClean="0"/>
              <a:t>“</a:t>
            </a:r>
            <a:r>
              <a:rPr lang="en-US" dirty="0"/>
              <a:t>The Great Matter” of Henry’s divorce took over seven years – he finally broke with Rome himself when Anne became pregnant</a:t>
            </a:r>
            <a:r>
              <a:rPr lang="en-US" dirty="0" smtClean="0"/>
              <a:t>.</a:t>
            </a:r>
          </a:p>
          <a:p>
            <a:pPr marL="274320" indent="-274320" eaLnBrk="1" fontAlgn="auto" hangingPunct="1">
              <a:spcAft>
                <a:spcPts val="0"/>
              </a:spcAft>
              <a:buFont typeface="Wingdings 2"/>
              <a:buChar char=""/>
              <a:defRPr/>
            </a:pPr>
            <a:r>
              <a:rPr lang="en-US" dirty="0" smtClean="0"/>
              <a:t>Henry summoned the Reformation Parliament in 1529, which passed 137 statutes in seven years and exercised an influence in political and ecclesiastic affairs which was unknown to feudal parliaments.</a:t>
            </a:r>
          </a:p>
          <a:p>
            <a:pPr marL="274320" indent="-274320" eaLnBrk="1" fontAlgn="auto" hangingPunct="1">
              <a:spcAft>
                <a:spcPts val="0"/>
              </a:spcAft>
              <a:buFont typeface="Wingdings 2"/>
              <a:buChar char=""/>
              <a:defRPr/>
            </a:pPr>
            <a:r>
              <a:rPr lang="en-US" dirty="0" smtClean="0"/>
              <a:t>By 1536, all ecclesiastical and government officials were required to publicly approve of the break with Rome and take an oath of loyalty.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457200" y="457200"/>
            <a:ext cx="7239000" cy="5999163"/>
          </a:xfrm>
        </p:spPr>
        <p:txBody>
          <a:bodyPr/>
          <a:lstStyle/>
          <a:p>
            <a:pPr eaLnBrk="1" hangingPunct="1">
              <a:buFont typeface="Courier New" pitchFamily="49" charset="0"/>
              <a:buChar char="o"/>
            </a:pPr>
            <a:r>
              <a:rPr lang="en-US" sz="2400" smtClean="0"/>
              <a:t>Henry VIII split from the Catholic Church and formed the Church of England (Anglican Church), and made himself the head of the church.</a:t>
            </a:r>
          </a:p>
          <a:p>
            <a:pPr eaLnBrk="1" hangingPunct="1"/>
            <a:r>
              <a:rPr lang="en-US" sz="2400" smtClean="0"/>
              <a:t>This was the beginning of Protestantism in England, although Henry considered himself a Catholic until his death.</a:t>
            </a:r>
          </a:p>
          <a:p>
            <a:pPr eaLnBrk="1" hangingPunct="1"/>
            <a:r>
              <a:rPr lang="en-US" sz="2400" smtClean="0"/>
              <a:t>His marriage to Anne Boleyn produced another daughter, Elizabeth (who later became one of the strongest and most successful monarchs in the history of Britain).</a:t>
            </a:r>
          </a:p>
          <a:p>
            <a:pPr eaLnBrk="1" hangingPunct="1"/>
            <a:r>
              <a:rPr lang="en-US" sz="2400" smtClean="0"/>
              <a:t>His marriage to Jane Seymour produced a son, Edward.  Jane died in childbirth.  Because she produced a son, Jane was Henry’s favorite wife, and he is buried with her.</a:t>
            </a:r>
          </a:p>
        </p:txBody>
      </p:sp>
      <p:pic>
        <p:nvPicPr>
          <p:cNvPr id="43010" name="Picture 4"/>
          <p:cNvPicPr>
            <a:picLocks noChangeAspect="1" noChangeArrowheads="1"/>
          </p:cNvPicPr>
          <p:nvPr/>
        </p:nvPicPr>
        <p:blipFill>
          <a:blip r:embed="rId3"/>
          <a:srcRect/>
          <a:stretch>
            <a:fillRect/>
          </a:stretch>
        </p:blipFill>
        <p:spPr bwMode="auto">
          <a:xfrm>
            <a:off x="7496175" y="3875088"/>
            <a:ext cx="164782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p:cNvSpPr>
          <p:nvPr>
            <p:ph type="body" idx="1"/>
          </p:nvPr>
        </p:nvSpPr>
        <p:spPr/>
        <p:txBody>
          <a:bodyPr/>
          <a:lstStyle/>
          <a:p>
            <a:r>
              <a:rPr lang="en-US" smtClean="0"/>
              <a:t>“Divorced, beheaded, died; Divorced, beheaded, survived”</a:t>
            </a:r>
          </a:p>
          <a:p>
            <a:endParaRPr lang="en-US" smtClean="0"/>
          </a:p>
        </p:txBody>
      </p:sp>
      <p:pic>
        <p:nvPicPr>
          <p:cNvPr id="45058" name="Picture 5"/>
          <p:cNvPicPr>
            <a:picLocks noChangeAspect="1" noChangeArrowheads="1"/>
          </p:cNvPicPr>
          <p:nvPr/>
        </p:nvPicPr>
        <p:blipFill>
          <a:blip r:embed="rId3"/>
          <a:srcRect l="20869" t="33437" r="31131" b="3406"/>
          <a:stretch>
            <a:fillRect/>
          </a:stretch>
        </p:blipFill>
        <p:spPr bwMode="auto">
          <a:xfrm>
            <a:off x="1752600" y="2520950"/>
            <a:ext cx="4630738" cy="342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p:txBody>
          <a:bodyPr/>
          <a:lstStyle/>
          <a:p>
            <a:pPr eaLnBrk="1" hangingPunct="1"/>
            <a:r>
              <a:rPr lang="en-US" smtClean="0"/>
              <a:t>Henry VIII – the early part of Henry’s reign saw the young king invade France, defeat Scottish forces at the Battle of Foldden Field,and write a treatise denouncing Martin Luther’s Reformist ideals, for which the pope awarded Henry the title “Defender of the Faith.”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p:txBody>
          <a:bodyPr/>
          <a:lstStyle/>
          <a:p>
            <a:pPr eaLnBrk="1" hangingPunct="1"/>
            <a:r>
              <a:rPr lang="en-US" smtClean="0"/>
              <a:t>Henry VIII’s later reign witnessed Henry’s growing involvement in government, and a series of events which greatly altered England, as well as the whole of Christendom:  the separation of the Church of England from Roman Catholicism.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p:txBody>
          <a:bodyPr/>
          <a:lstStyle/>
          <a:p>
            <a:pPr eaLnBrk="1" hangingPunct="1"/>
            <a:r>
              <a:rPr lang="en-US" smtClean="0"/>
              <a:t>The king moved away from the medieval idea of rule as chief lawmaker and overseer of civil behavior, to the modern idea of ruler as the ideological icon of the state.  In other words, he represents the philosophy and beliefs of the country.</a:t>
            </a:r>
          </a:p>
          <a:p>
            <a:pPr eaLnBrk="1" hangingPunct="1"/>
            <a:endParaRPr lang="en-US" smtClean="0"/>
          </a:p>
          <a:p>
            <a:pPr eaLnBrk="1" hangingPunct="1"/>
            <a:r>
              <a:rPr lang="en-US" smtClean="0">
                <a:hlinkClick r:id="rId3"/>
              </a:rPr>
              <a:t>The Best Anne Boleyn Moments: The Tudors</a:t>
            </a:r>
            <a:endParaRPr lang="en-US" smtClean="0">
              <a:hlinkClick r:id="rId4"/>
            </a:endParaRPr>
          </a:p>
          <a:p>
            <a:pPr eaLnBrk="1" hangingPunct="1"/>
            <a:r>
              <a:rPr lang="en-US" smtClean="0">
                <a:hlinkClick r:id="rId5"/>
              </a:rPr>
              <a:t>Tudors behind the scenes</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16386" name="Content Placeholder 2"/>
          <p:cNvSpPr>
            <a:spLocks noGrp="1"/>
          </p:cNvSpPr>
          <p:nvPr>
            <p:ph idx="1"/>
          </p:nvPr>
        </p:nvSpPr>
        <p:spPr/>
        <p:txBody>
          <a:bodyPr/>
          <a:lstStyle/>
          <a:p>
            <a:pPr eaLnBrk="1" hangingPunct="1"/>
            <a:r>
              <a:rPr lang="en-US" smtClean="0"/>
              <a:t>Historical periods are created later by historians so they are inexact.  This is why the period is unknown to the people living in it.</a:t>
            </a:r>
          </a:p>
          <a:p>
            <a:pPr lvl="1" eaLnBrk="1" hangingPunct="1"/>
            <a:r>
              <a:rPr lang="en-US" smtClean="0"/>
              <a:t>What do you think our historical period will be called?</a:t>
            </a:r>
          </a:p>
          <a:p>
            <a:pPr lvl="1" eaLnBrk="1" hangingPunct="1"/>
            <a:r>
              <a:rPr lang="en-US" smtClean="0"/>
              <a:t>How will the years be grouped together?</a:t>
            </a:r>
          </a:p>
          <a:p>
            <a:pPr eaLnBrk="1" hangingPunct="1"/>
            <a:r>
              <a:rPr lang="en-US" smtClean="0"/>
              <a:t>Renaissance begins in Italy and moves north.</a:t>
            </a:r>
          </a:p>
          <a:p>
            <a:pPr eaLnBrk="1" hangingPunct="1"/>
            <a:r>
              <a:rPr lang="en-US" smtClean="0"/>
              <a:t>Renaissance means “rebirth”. </a:t>
            </a:r>
          </a:p>
          <a:p>
            <a:pPr eaLnBrk="1" hangingPunct="1"/>
            <a:r>
              <a:rPr lang="en-US" smtClean="0"/>
              <a:t>There was a renewed interest in classical learning and writing of the ancient Greeks and Romans.</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457200" y="381000"/>
            <a:ext cx="7239000" cy="6075363"/>
          </a:xfrm>
        </p:spPr>
        <p:txBody>
          <a:bodyPr/>
          <a:lstStyle/>
          <a:p>
            <a:pPr eaLnBrk="1" hangingPunct="1"/>
            <a:r>
              <a:rPr lang="en-US" dirty="0" smtClean="0"/>
              <a:t>Henry’s son – Edward VI became king at 9 and died at 15.</a:t>
            </a:r>
          </a:p>
          <a:p>
            <a:pPr eaLnBrk="1" hangingPunct="1"/>
            <a:r>
              <a:rPr lang="en-US" dirty="0" smtClean="0"/>
              <a:t>During Edward’s reign, England was becoming a Protestant nation.</a:t>
            </a:r>
          </a:p>
          <a:p>
            <a:pPr eaLnBrk="1" hangingPunct="1"/>
            <a:r>
              <a:rPr lang="en-US" dirty="0" smtClean="0"/>
              <a:t>English replaced Latin in the church ritual.</a:t>
            </a:r>
          </a:p>
          <a:p>
            <a:pPr eaLnBrk="1" hangingPunct="1"/>
            <a:r>
              <a:rPr lang="en-US" dirty="0" smtClean="0"/>
              <a:t>The Anglican Prayer book, Book of Common Prayer, was required in public worship.</a:t>
            </a:r>
          </a:p>
          <a:p>
            <a:pPr eaLnBrk="1" hangingPunct="1"/>
            <a:r>
              <a:rPr lang="en-US" dirty="0" smtClean="0"/>
              <a:t>Edward named his 16 year old cousin, Jane Grey, as his successor in the hopes of maintaining Protestantism in England</a:t>
            </a:r>
          </a:p>
          <a:p>
            <a:pPr eaLnBrk="1" hangingPunct="1"/>
            <a:r>
              <a:rPr lang="en-US" dirty="0" smtClean="0"/>
              <a:t>She was “queen” for nine days (never crowned).  Mary marched into England, took the crown, and had Jane executed.</a:t>
            </a:r>
          </a:p>
          <a:p>
            <a:pPr eaLnBrk="1" hangingPunct="1"/>
            <a:r>
              <a:rPr lang="en-US" dirty="0" smtClean="0">
                <a:hlinkClick r:id="rId3"/>
              </a:rPr>
              <a:t>Lady Jane</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304800"/>
            <a:ext cx="7239000" cy="6151563"/>
          </a:xfrm>
        </p:spPr>
        <p:txBody>
          <a:bodyPr/>
          <a:lstStyle/>
          <a:p>
            <a:pPr eaLnBrk="1" hangingPunct="1">
              <a:defRPr/>
            </a:pPr>
            <a:r>
              <a:rPr lang="en-US" dirty="0" smtClean="0"/>
              <a:t>Mary I (Edward’s half-sister) took the throne after his death and restored Catholicism and the authority of the Pope over the English church. She was nicknamed “Bloody Mary” because she executed about 300 Protestants and strengthened anti-Catholic sentiment.</a:t>
            </a:r>
          </a:p>
          <a:p>
            <a:pPr eaLnBrk="1" hangingPunct="1">
              <a:defRPr/>
            </a:pPr>
            <a:r>
              <a:rPr lang="en-US" dirty="0" smtClean="0"/>
              <a:t>She married Phillip of Spain, which gave Spain the idea that they could also rule England.</a:t>
            </a:r>
          </a:p>
          <a:p>
            <a:pPr marL="0" indent="0" eaLnBrk="1" hangingPunct="1">
              <a:buFont typeface="Wingdings 2" pitchFamily="18" charset="2"/>
              <a:buNone/>
              <a:defRPr/>
            </a:pPr>
            <a:endParaRPr lang="en-US" dirty="0" smtClean="0">
              <a:hlinkClick r:id="rId3"/>
            </a:endParaRPr>
          </a:p>
          <a:p>
            <a:pPr marL="0" indent="0" eaLnBrk="1" hangingPunct="1">
              <a:buNone/>
              <a:defRPr/>
            </a:pPr>
            <a:r>
              <a:rPr lang="en-US" dirty="0">
                <a:hlinkClick r:id="rId4"/>
              </a:rPr>
              <a:t>Most Evil Women in History</a:t>
            </a:r>
            <a:endParaRPr lang="en-US" dirty="0"/>
          </a:p>
          <a:p>
            <a:pPr marL="0" indent="0" eaLnBrk="1" hangingPunct="1">
              <a:buFont typeface="Wingdings 2" pitchFamily="18" charset="2"/>
              <a:buNone/>
              <a:defRPr/>
            </a:pPr>
            <a:endParaRPr lang="en-US" dirty="0" smtClean="0">
              <a:hlinkClick r:id="rId3"/>
            </a:endParaRPr>
          </a:p>
          <a:p>
            <a:pPr marL="0" indent="0" eaLnBrk="1" hangingPunct="1">
              <a:buFont typeface="Wingdings 2" pitchFamily="18" charset="2"/>
              <a:buNone/>
              <a:defRPr/>
            </a:pPr>
            <a:r>
              <a:rPr lang="en-US" dirty="0" smtClean="0">
                <a:hlinkClick r:id="rId3"/>
              </a:rPr>
              <a:t>HH - Phillip and Mary: a Love Story</a:t>
            </a:r>
            <a:endParaRPr lang="en-US" dirty="0" smtClean="0"/>
          </a:p>
          <a:p>
            <a:pPr marL="0" indent="0" eaLnBrk="1" hangingPunct="1">
              <a:buFont typeface="Wingdings 2" pitchFamily="18" charset="2"/>
              <a:buNone/>
              <a:defRPr/>
            </a:pPr>
            <a:endParaRPr lang="en-US" dirty="0"/>
          </a:p>
          <a:p>
            <a:pPr marL="0" indent="0" eaLnBrk="1" hangingPunct="1">
              <a:buFont typeface="Wingdings 2" pitchFamily="18" charset="2"/>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457200" y="228600"/>
            <a:ext cx="7239000" cy="6227763"/>
          </a:xfrm>
        </p:spPr>
        <p:txBody>
          <a:bodyPr/>
          <a:lstStyle/>
          <a:p>
            <a:pPr eaLnBrk="1" hangingPunct="1"/>
            <a:r>
              <a:rPr lang="en-US" dirty="0" smtClean="0"/>
              <a:t>Elizabeth I (Mary’s half-sister) took the throne after Mary’s death.  </a:t>
            </a:r>
          </a:p>
          <a:p>
            <a:pPr eaLnBrk="1" hangingPunct="1"/>
            <a:r>
              <a:rPr lang="en-US" dirty="0" smtClean="0"/>
              <a:t>Elizabeth had a Renaissance education.  She reestablished the monarch’s power over the English Church and rejected the pope’s authority.  She was known as “the Virgin Queen” because she played one suitor off against another.</a:t>
            </a:r>
          </a:p>
          <a:p>
            <a:pPr eaLnBrk="1" hangingPunct="1"/>
            <a:r>
              <a:rPr lang="en-US" dirty="0" smtClean="0"/>
              <a:t>She was very vain, and tried to maintain her image of youth throughout her life.</a:t>
            </a:r>
          </a:p>
          <a:p>
            <a:pPr eaLnBrk="1" hangingPunct="1"/>
            <a:r>
              <a:rPr lang="en-US" dirty="0" smtClean="0">
                <a:hlinkClick r:id="rId3"/>
              </a:rPr>
              <a:t> Elizabeth</a:t>
            </a:r>
            <a:endParaRPr lang="en-US" dirty="0" smtClean="0"/>
          </a:p>
          <a:p>
            <a:pPr eaLnBrk="1" hangingPunct="1"/>
            <a:r>
              <a:rPr lang="en-US" dirty="0" smtClean="0">
                <a:hlinkClick r:id="rId4"/>
              </a:rPr>
              <a:t>Elizabeth I clip</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p:cNvSpPr>
          <p:nvPr>
            <p:ph type="body" idx="1"/>
          </p:nvPr>
        </p:nvSpPr>
        <p:spPr/>
        <p:txBody>
          <a:bodyPr/>
          <a:lstStyle/>
          <a:p>
            <a:r>
              <a:rPr lang="en-US" smtClean="0"/>
              <a:t>Mary and Elizabeth made some people uncomfortable:</a:t>
            </a:r>
          </a:p>
          <a:p>
            <a:pPr lvl="1"/>
            <a:r>
              <a:rPr lang="en-US" smtClean="0"/>
              <a:t>“For their sight in civil regiment is but blindness, their counsel foolishment, and judgment frenzy”</a:t>
            </a:r>
          </a:p>
          <a:p>
            <a:pPr lvl="1"/>
            <a:r>
              <a:rPr lang="en-US" smtClean="0"/>
              <a:t>“For that woman reigneth above man, she hath obteined it by treason and conspiracy committed against God”</a:t>
            </a:r>
          </a:p>
          <a:p>
            <a:pPr lvl="1"/>
            <a:r>
              <a:rPr lang="en-US" smtClean="0"/>
              <a:t>Most women were “fond, folish, wanton flibbergibbes, tatlers, triflers, wavering witles, without counsell, feable, careless, rashe proude…”</a:t>
            </a:r>
          </a:p>
        </p:txBody>
      </p:sp>
      <p:pic>
        <p:nvPicPr>
          <p:cNvPr id="59394" name="Title 1"/>
          <p:cNvPicPr>
            <a:picLocks noGrp="1" noChangeArrowheads="1"/>
          </p:cNvPicPr>
          <p:nvPr>
            <p:ph type="title"/>
          </p:nvPr>
        </p:nvPicPr>
        <p:blipFill>
          <a:blip r:embed="rId3"/>
          <a:srcRect/>
          <a:stretch>
            <a:fillRect/>
          </a:stretch>
        </p:blipFill>
        <p:spPr bwMode="auto">
          <a:xfrm>
            <a:off x="1185863" y="320675"/>
            <a:ext cx="5781675" cy="1143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p:cNvSpPr>
          <p:nvPr>
            <p:ph type="body" idx="1"/>
          </p:nvPr>
        </p:nvSpPr>
        <p:spPr/>
        <p:txBody>
          <a:bodyPr/>
          <a:lstStyle/>
          <a:p>
            <a:endParaRPr lang="en-US" smtClean="0"/>
          </a:p>
        </p:txBody>
      </p:sp>
      <p:pic>
        <p:nvPicPr>
          <p:cNvPr id="61442" name="Picture 6" descr="tudor"/>
          <p:cNvPicPr>
            <a:picLocks noChangeAspect="1" noChangeArrowheads="1"/>
          </p:cNvPicPr>
          <p:nvPr/>
        </p:nvPicPr>
        <p:blipFill>
          <a:blip r:embed="rId3"/>
          <a:srcRect/>
          <a:stretch>
            <a:fillRect/>
          </a:stretch>
        </p:blipFill>
        <p:spPr bwMode="auto">
          <a:xfrm>
            <a:off x="1371600" y="0"/>
            <a:ext cx="5965825" cy="6629400"/>
          </a:xfrm>
          <a:prstGeom prst="rect">
            <a:avLst/>
          </a:prstGeom>
          <a:noFill/>
          <a:ln w="9525">
            <a:noFill/>
            <a:miter lim="800000"/>
            <a:headEnd/>
            <a:tailEnd/>
          </a:ln>
        </p:spPr>
      </p:pic>
      <p:sp>
        <p:nvSpPr>
          <p:cNvPr id="61443" name="Rectangle 7"/>
          <p:cNvSpPr>
            <a:spLocks noGrp="1"/>
          </p:cNvSpPr>
          <p:nvPr>
            <p:ph type="title"/>
          </p:nvPr>
        </p:nvSpPr>
        <p:spPr bwMode="auto"/>
        <p:txBody>
          <a:bodyPr wrap="square" numCol="1" compatLnSpc="1">
            <a:prstTxWarp prst="textNoShape">
              <a:avLst/>
            </a:prstTxWarp>
          </a:bodyPr>
          <a:lstStyle/>
          <a:p>
            <a:endParaRPr lang="en-US" cap="none" smtClean="0">
              <a:ln>
                <a:noFill/>
              </a:ln>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p:txBody>
          <a:bodyPr/>
          <a:lstStyle/>
          <a:p>
            <a:pPr eaLnBrk="1" hangingPunct="1"/>
            <a:r>
              <a:rPr lang="en-US" smtClean="0"/>
              <a:t>After Mary’s death, Phillip sent the Spanish Armada to England to try to take the country by force.  </a:t>
            </a:r>
          </a:p>
          <a:p>
            <a:pPr eaLnBrk="1" hangingPunct="1"/>
            <a:r>
              <a:rPr lang="en-US" smtClean="0"/>
              <a:t>When the English Royal Navy defeated the Spanish Armada in 1588, it ensured England’s independence from the Catholic countries of the Mediterranean.  It was one of Elizabeth’s greatest victories.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p:txBody>
          <a:bodyPr/>
          <a:lstStyle/>
          <a:p>
            <a:pPr eaLnBrk="1" hangingPunct="1"/>
            <a:r>
              <a:rPr lang="en-US" smtClean="0"/>
              <a:t>Stuarts and Puritans</a:t>
            </a:r>
          </a:p>
          <a:p>
            <a:pPr eaLnBrk="1" hangingPunct="1"/>
            <a:r>
              <a:rPr lang="en-US" smtClean="0"/>
              <a:t>James I (Elizabeth’s cousin) ascended the throne in 1603.  </a:t>
            </a:r>
          </a:p>
          <a:p>
            <a:pPr eaLnBrk="1" hangingPunct="1"/>
            <a:r>
              <a:rPr lang="en-US" smtClean="0"/>
              <a:t>James and Parliament struggled for power.</a:t>
            </a:r>
          </a:p>
          <a:p>
            <a:pPr eaLnBrk="1" hangingPunct="1"/>
            <a:r>
              <a:rPr lang="en-US" smtClean="0"/>
              <a:t>James persecuted the Puritans resulting in their migration to America and establishing the Plymouth colony in 1620.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eaLnBrk="1" fontAlgn="auto" hangingPunct="1">
              <a:spcAft>
                <a:spcPts val="0"/>
              </a:spcAft>
              <a:defRPr/>
            </a:pPr>
            <a:r>
              <a:rPr lang="en-US" dirty="0" smtClean="0"/>
              <a:t>The Commonwealth</a:t>
            </a:r>
            <a:endParaRPr lang="en-US" dirty="0"/>
          </a:p>
        </p:txBody>
      </p:sp>
      <p:sp>
        <p:nvSpPr>
          <p:cNvPr id="32771" name="Content Placeholder 2"/>
          <p:cNvSpPr>
            <a:spLocks noGrp="1"/>
          </p:cNvSpPr>
          <p:nvPr>
            <p:ph idx="1"/>
          </p:nvPr>
        </p:nvSpPr>
        <p:spPr>
          <a:xfrm>
            <a:off x="457200" y="1143000"/>
            <a:ext cx="7239000" cy="5313363"/>
          </a:xfrm>
        </p:spPr>
        <p:txBody>
          <a:bodyPr/>
          <a:lstStyle/>
          <a:p>
            <a:pPr eaLnBrk="1" hangingPunct="1">
              <a:defRPr/>
            </a:pPr>
            <a:r>
              <a:rPr lang="en-US" dirty="0" smtClean="0"/>
              <a:t>English Civil Wars were fought 1642 to 1651.</a:t>
            </a:r>
          </a:p>
          <a:p>
            <a:pPr eaLnBrk="1" hangingPunct="1">
              <a:defRPr/>
            </a:pPr>
            <a:r>
              <a:rPr lang="en-US" dirty="0" smtClean="0"/>
              <a:t>Charles I was beheaded in 1649.</a:t>
            </a:r>
          </a:p>
          <a:p>
            <a:pPr marL="0" indent="0" eaLnBrk="1" hangingPunct="1">
              <a:buFont typeface="Wingdings 2" pitchFamily="18" charset="2"/>
              <a:buNone/>
              <a:defRPr/>
            </a:pPr>
            <a:r>
              <a:rPr lang="en-US" dirty="0" smtClean="0">
                <a:hlinkClick r:id="rId3"/>
              </a:rPr>
              <a:t>HH - The English Civil War</a:t>
            </a:r>
            <a:endParaRPr lang="en-US" dirty="0" smtClean="0"/>
          </a:p>
          <a:p>
            <a:pPr eaLnBrk="1" hangingPunct="1">
              <a:defRPr/>
            </a:pPr>
            <a:r>
              <a:rPr lang="en-US" dirty="0" smtClean="0"/>
              <a:t>Oliver Cromwell and Parliament ruled England for the next 11 years.</a:t>
            </a:r>
          </a:p>
          <a:p>
            <a:pPr marL="0" indent="0" eaLnBrk="1" hangingPunct="1">
              <a:buFont typeface="Wingdings 2" pitchFamily="18" charset="2"/>
              <a:buNone/>
              <a:defRPr/>
            </a:pPr>
            <a:r>
              <a:rPr lang="en-US" dirty="0" smtClean="0">
                <a:hlinkClick r:id="rId4"/>
              </a:rPr>
              <a:t>HH - Cromwell and Charles II</a:t>
            </a:r>
            <a:endParaRPr lang="en-US" dirty="0" smtClean="0"/>
          </a:p>
          <a:p>
            <a:pPr eaLnBrk="1" hangingPunct="1">
              <a:defRPr/>
            </a:pPr>
            <a:r>
              <a:rPr lang="en-US" dirty="0" smtClean="0"/>
              <a:t>Charles II returned from exile in France in 1660.</a:t>
            </a:r>
          </a:p>
          <a:p>
            <a:pPr eaLnBrk="1" hangingPunct="1">
              <a:defRPr/>
            </a:pPr>
            <a:r>
              <a:rPr lang="en-US" dirty="0" smtClean="0"/>
              <a:t>When the people of England showed an increasing interest in secular (worldly) rather than religious values, the English Renaissance came to an end.</a:t>
            </a:r>
          </a:p>
          <a:p>
            <a:pPr marL="0" indent="0" eaLnBrk="1" hangingPunct="1">
              <a:buFont typeface="Wingdings 2" pitchFamily="18" charset="2"/>
              <a:buNone/>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en-US" dirty="0" smtClean="0"/>
              <a:t>The Renaissance period was characterized by a growing merchant class, rich with wealth plundered from America.</a:t>
            </a:r>
          </a:p>
          <a:p>
            <a:pPr marL="274320" indent="-274320" eaLnBrk="1" fontAlgn="auto" hangingPunct="1">
              <a:spcAft>
                <a:spcPts val="0"/>
              </a:spcAft>
              <a:buFont typeface="Wingdings 2"/>
              <a:buChar char=""/>
              <a:defRPr/>
            </a:pPr>
            <a:r>
              <a:rPr lang="en-US" dirty="0" smtClean="0"/>
              <a:t>The invention of the printing with movable type created a wide availability of reading material which allowed ideas to spread quickly.</a:t>
            </a:r>
          </a:p>
          <a:p>
            <a:pPr marL="274320" indent="-274320" eaLnBrk="1" fontAlgn="auto" hangingPunct="1">
              <a:spcAft>
                <a:spcPts val="0"/>
              </a:spcAft>
              <a:buFont typeface="Wingdings 2"/>
              <a:buChar char=""/>
              <a:defRPr/>
            </a:pPr>
            <a:r>
              <a:rPr lang="en-US" dirty="0" smtClean="0"/>
              <a:t>Books became more available to the common person.</a:t>
            </a:r>
          </a:p>
          <a:p>
            <a:pPr marL="274320" indent="-274320" eaLnBrk="1" fontAlgn="auto" hangingPunct="1">
              <a:spcAft>
                <a:spcPts val="0"/>
              </a:spcAft>
              <a:buFont typeface="Wingdings 2"/>
              <a:buChar char=""/>
              <a:defRPr/>
            </a:pPr>
            <a:r>
              <a:rPr lang="en-US" dirty="0" smtClean="0"/>
              <a:t>Johannes Gutenberg, introduced moveable type 1455 (Bible) and William Caxton was the first to introduce the printing press to England in 1476.</a:t>
            </a:r>
          </a:p>
          <a:p>
            <a:pPr marL="274320" indent="-274320" eaLnBrk="1" fontAlgn="auto" hangingPunct="1">
              <a:spcAft>
                <a:spcPts val="0"/>
              </a:spcAft>
              <a:buFont typeface="Wingdings 2"/>
              <a:buChar char=""/>
              <a:defRPr/>
            </a:pPr>
            <a:r>
              <a:rPr lang="en-US" dirty="0" smtClean="0">
                <a:hlinkClick r:id="rId3"/>
              </a:rPr>
              <a:t>Gutenberg Press</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71682" name="Content Placeholder 2"/>
          <p:cNvSpPr>
            <a:spLocks noGrp="1"/>
          </p:cNvSpPr>
          <p:nvPr>
            <p:ph idx="1"/>
          </p:nvPr>
        </p:nvSpPr>
        <p:spPr/>
        <p:txBody>
          <a:bodyPr/>
          <a:lstStyle/>
          <a:p>
            <a:pPr eaLnBrk="1" hangingPunct="1"/>
            <a:r>
              <a:rPr lang="en-US" smtClean="0"/>
              <a:t>Literature of the Time Period</a:t>
            </a:r>
          </a:p>
          <a:p>
            <a:pPr eaLnBrk="1" hangingPunct="1">
              <a:buFont typeface="Wingdings 2" pitchFamily="18" charset="2"/>
              <a:buNone/>
            </a:pPr>
            <a:r>
              <a:rPr lang="en-US" smtClean="0"/>
              <a:t>    - Elizabethan poetry – favored lyric poetry</a:t>
            </a:r>
          </a:p>
          <a:p>
            <a:pPr eaLnBrk="1" hangingPunct="1">
              <a:buFont typeface="Wingdings 2" pitchFamily="18" charset="2"/>
              <a:buNone/>
            </a:pPr>
            <a:r>
              <a:rPr lang="en-US" smtClean="0"/>
              <a:t>      rather than narrative</a:t>
            </a:r>
          </a:p>
          <a:p>
            <a:pPr eaLnBrk="1" hangingPunct="1">
              <a:buFont typeface="Wingdings 2" pitchFamily="18" charset="2"/>
              <a:buNone/>
            </a:pPr>
            <a:r>
              <a:rPr lang="en-US" smtClean="0"/>
              <a:t>		-narrative poems are medieval while</a:t>
            </a:r>
          </a:p>
          <a:p>
            <a:pPr eaLnBrk="1" hangingPunct="1">
              <a:buFont typeface="Wingdings 2" pitchFamily="18" charset="2"/>
              <a:buNone/>
            </a:pPr>
            <a:r>
              <a:rPr lang="en-US" smtClean="0"/>
              <a:t>		 lyric poems are associated with the 	   	 Renaissance</a:t>
            </a:r>
          </a:p>
          <a:p>
            <a:pPr eaLnBrk="1" hangingPunct="1">
              <a:buFont typeface="Wingdings 2" pitchFamily="18" charset="2"/>
              <a:buNone/>
            </a:pPr>
            <a:r>
              <a:rPr lang="en-US" smtClean="0"/>
              <a:t>    - Pastoral poetry – idealizes the rustic</a:t>
            </a:r>
          </a:p>
          <a:p>
            <a:pPr eaLnBrk="1" hangingPunct="1">
              <a:buFont typeface="Wingdings 2" pitchFamily="18" charset="2"/>
              <a:buNone/>
            </a:pPr>
            <a:r>
              <a:rPr lang="en-US" smtClean="0"/>
              <a:t>      simplicity of rural life.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18434" name="Content Placeholder 2"/>
          <p:cNvSpPr>
            <a:spLocks noGrp="1"/>
          </p:cNvSpPr>
          <p:nvPr>
            <p:ph idx="1"/>
          </p:nvPr>
        </p:nvSpPr>
        <p:spPr/>
        <p:txBody>
          <a:bodyPr/>
          <a:lstStyle/>
          <a:p>
            <a:pPr eaLnBrk="1" hangingPunct="1"/>
            <a:r>
              <a:rPr lang="en-US" smtClean="0"/>
              <a:t>The intellectual environment of the Renaissance developed as people became interested in the writing of ancient Greece and Rome.  They became more inquisitive and creative.</a:t>
            </a:r>
          </a:p>
          <a:p>
            <a:pPr eaLnBrk="1" hangingPunct="1"/>
            <a:r>
              <a:rPr lang="en-US" smtClean="0"/>
              <a:t>Renaissance art reflected the increasingly worldly spirit of the era</a:t>
            </a:r>
          </a:p>
          <a:p>
            <a:pPr marL="742950" lvl="1" indent="-285750" eaLnBrk="1" hangingPunct="1"/>
            <a:r>
              <a:rPr lang="en-US" smtClean="0"/>
              <a:t>Michelangelo, Raphael, Leonardo da Vinci</a:t>
            </a:r>
          </a:p>
          <a:p>
            <a:pPr marL="1143000" lvl="2" eaLnBrk="1" hangingPunct="1"/>
            <a:r>
              <a:rPr lang="en-US" smtClean="0"/>
              <a:t>“universal man” or “Renaissance man”</a:t>
            </a:r>
          </a:p>
          <a:p>
            <a:pPr marL="1600200" lvl="3" eaLnBrk="1" hangingPunct="1"/>
            <a:r>
              <a:rPr lang="en-US" smtClean="0"/>
              <a:t>Capable of many accomplishments in a number of fields</a:t>
            </a:r>
          </a:p>
          <a:p>
            <a:pPr marL="2057400" lvl="4" eaLnBrk="1" hangingPunct="1"/>
            <a:r>
              <a:rPr lang="en-US" smtClean="0"/>
              <a:t>Example: Leonardo- accomplished painter, scientist, and engineer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5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3" name="Content Placeholder 2"/>
          <p:cNvSpPr>
            <a:spLocks noGrp="1"/>
          </p:cNvSpPr>
          <p:nvPr>
            <p:ph idx="1"/>
          </p:nvPr>
        </p:nvSpPr>
        <p:spPr/>
        <p:txBody>
          <a:bodyPr>
            <a:normAutofit fontScale="92500" lnSpcReduction="10000"/>
          </a:bodyPr>
          <a:lstStyle/>
          <a:p>
            <a:pPr eaLnBrk="1" hangingPunct="1">
              <a:lnSpc>
                <a:spcPct val="90000"/>
              </a:lnSpc>
            </a:pPr>
            <a:r>
              <a:rPr lang="en-US" sz="2400" smtClean="0"/>
              <a:t>Sonnets – Sidney, Spenser, Shakespeare</a:t>
            </a:r>
          </a:p>
          <a:p>
            <a:pPr eaLnBrk="1" hangingPunct="1">
              <a:lnSpc>
                <a:spcPct val="90000"/>
              </a:lnSpc>
            </a:pPr>
            <a:r>
              <a:rPr lang="en-US" sz="2400" smtClean="0"/>
              <a:t>Form – 14 line iambic pentameter, set rhyme scheme</a:t>
            </a:r>
          </a:p>
          <a:p>
            <a:pPr eaLnBrk="1" hangingPunct="1">
              <a:lnSpc>
                <a:spcPct val="90000"/>
              </a:lnSpc>
            </a:pPr>
            <a:r>
              <a:rPr lang="en-US" sz="2400" smtClean="0"/>
              <a:t>Petrarchan (Italian) sonnet abba abba cdecde (octave and sestet); “turn” or volta, which signaled the change in the topic or tone of the sonnet, is after the octave.</a:t>
            </a:r>
          </a:p>
          <a:p>
            <a:pPr eaLnBrk="1" hangingPunct="1">
              <a:lnSpc>
                <a:spcPct val="90000"/>
              </a:lnSpc>
            </a:pPr>
            <a:r>
              <a:rPr lang="en-US" sz="2400" smtClean="0"/>
              <a:t>Spenserian sonnet – abab bcbc cdcdee</a:t>
            </a:r>
          </a:p>
          <a:p>
            <a:pPr eaLnBrk="1" hangingPunct="1">
              <a:lnSpc>
                <a:spcPct val="90000"/>
              </a:lnSpc>
            </a:pPr>
            <a:r>
              <a:rPr lang="en-US" sz="2400" smtClean="0"/>
              <a:t>Shakespearean sonnet – abab cdcd efef gg (3 quatrains and one couplet)/ turn is in the 3</a:t>
            </a:r>
            <a:r>
              <a:rPr lang="en-US" sz="2400" baseline="30000" smtClean="0"/>
              <a:t>rd</a:t>
            </a:r>
            <a:r>
              <a:rPr lang="en-US" sz="2400" smtClean="0"/>
              <a:t> quatrain; each line is iambic pentameter (five groups of two syllables with the accent on the second) Each quatrain develops a specific idea, but is closely related to the ideas in the other quatrains; Couplet plays a pivotal role-usually is a conclusion to the poem </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75778" name="Content Placeholder 2"/>
          <p:cNvSpPr>
            <a:spLocks noGrp="1"/>
          </p:cNvSpPr>
          <p:nvPr>
            <p:ph idx="1"/>
          </p:nvPr>
        </p:nvSpPr>
        <p:spPr>
          <a:xfrm>
            <a:off x="457200" y="1609725"/>
            <a:ext cx="7239000" cy="5095875"/>
          </a:xfrm>
        </p:spPr>
        <p:txBody>
          <a:bodyPr/>
          <a:lstStyle/>
          <a:p>
            <a:pPr eaLnBrk="1" hangingPunct="1"/>
            <a:r>
              <a:rPr lang="en-US" dirty="0" smtClean="0"/>
              <a:t>Elizabethan drama – turned away from religious subjects and became more complex and sophisticated.</a:t>
            </a:r>
          </a:p>
          <a:p>
            <a:pPr eaLnBrk="1" hangingPunct="1"/>
            <a:r>
              <a:rPr lang="en-US" dirty="0" smtClean="0"/>
              <a:t>Ben Johnson – if not for Shakespeare, he would have been regarded as the chief dramatist of the age.</a:t>
            </a:r>
          </a:p>
          <a:p>
            <a:pPr eaLnBrk="1" hangingPunct="1"/>
            <a:r>
              <a:rPr lang="en-US" dirty="0" smtClean="0"/>
              <a:t>Christopher Marlowe – The </a:t>
            </a:r>
            <a:r>
              <a:rPr lang="en-US" dirty="0" err="1" smtClean="0"/>
              <a:t>Tragical</a:t>
            </a:r>
            <a:r>
              <a:rPr lang="en-US" dirty="0" smtClean="0"/>
              <a:t> History of Doctor Faustus</a:t>
            </a:r>
          </a:p>
          <a:p>
            <a:pPr eaLnBrk="1" hangingPunct="1"/>
            <a:r>
              <a:rPr lang="en-US" dirty="0" smtClean="0"/>
              <a:t>Shakespeare – began as an actor; plays performed in the Globe theater; wrote tragedies, comedies, and histories.</a:t>
            </a:r>
          </a:p>
          <a:p>
            <a:pPr eaLnBrk="1" hangingPunct="1"/>
            <a:r>
              <a:rPr lang="en-US" sz="1100" smtClean="0">
                <a:hlinkClick r:id="rId3"/>
              </a:rPr>
              <a:t>Globe Theater Video</a:t>
            </a:r>
            <a:endParaRPr lang="en-US" sz="1100" smtClean="0"/>
          </a:p>
          <a:p>
            <a:pPr eaLnBrk="1" hangingPunct="1">
              <a:buFont typeface="Wingdings 2" pitchFamily="18" charset="2"/>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158"/>
            <a:ext cx="7239000" cy="971156"/>
          </a:xfrm>
        </p:spPr>
        <p:txBody>
          <a:bodyPr/>
          <a:lstStyle/>
          <a:p>
            <a:pPr algn="ctr" eaLnBrk="1" fontAlgn="auto" hangingPunct="1">
              <a:spcAft>
                <a:spcPts val="0"/>
              </a:spcAft>
              <a:defRPr/>
            </a:pPr>
            <a:r>
              <a:rPr lang="en-US" dirty="0" smtClean="0"/>
              <a:t>Renaissance History</a:t>
            </a:r>
            <a:endParaRPr lang="en-US" dirty="0"/>
          </a:p>
        </p:txBody>
      </p:sp>
      <p:sp>
        <p:nvSpPr>
          <p:cNvPr id="3" name="Content Placeholder 2"/>
          <p:cNvSpPr>
            <a:spLocks noGrp="1"/>
          </p:cNvSpPr>
          <p:nvPr>
            <p:ph idx="1"/>
          </p:nvPr>
        </p:nvSpPr>
        <p:spPr>
          <a:xfrm>
            <a:off x="457200" y="914400"/>
            <a:ext cx="7239000" cy="5486400"/>
          </a:xfrm>
        </p:spPr>
        <p:txBody>
          <a:bodyPr>
            <a:normAutofit lnSpcReduction="10000"/>
          </a:bodyPr>
          <a:lstStyle/>
          <a:p>
            <a:pPr eaLnBrk="1" hangingPunct="1">
              <a:lnSpc>
                <a:spcPct val="90000"/>
              </a:lnSpc>
            </a:pPr>
            <a:r>
              <a:rPr lang="en-US" sz="2000" dirty="0" smtClean="0"/>
              <a:t>Elizabethan and Jacobean Prose – Scholars still preferred to write in Latin.</a:t>
            </a:r>
          </a:p>
          <a:p>
            <a:pPr eaLnBrk="1" hangingPunct="1">
              <a:lnSpc>
                <a:spcPct val="90000"/>
              </a:lnSpc>
            </a:pPr>
            <a:r>
              <a:rPr lang="en-US" sz="2000" dirty="0" smtClean="0"/>
              <a:t>Prose of Sidney, </a:t>
            </a:r>
            <a:r>
              <a:rPr lang="en-US" sz="2000" dirty="0" err="1" smtClean="0"/>
              <a:t>Nashe</a:t>
            </a:r>
            <a:r>
              <a:rPr lang="en-US" sz="2000" dirty="0" smtClean="0"/>
              <a:t>, and Raleigh</a:t>
            </a:r>
          </a:p>
          <a:p>
            <a:pPr eaLnBrk="1" hangingPunct="1">
              <a:lnSpc>
                <a:spcPct val="90000"/>
              </a:lnSpc>
            </a:pPr>
            <a:r>
              <a:rPr lang="en-US" sz="2000" dirty="0" smtClean="0"/>
              <a:t>Sidney </a:t>
            </a:r>
            <a:r>
              <a:rPr lang="en-US" sz="2000" i="1" dirty="0" smtClean="0"/>
              <a:t>Defense of </a:t>
            </a:r>
            <a:r>
              <a:rPr lang="en-US" sz="2000" i="1" dirty="0" err="1" smtClean="0"/>
              <a:t>Poesie</a:t>
            </a:r>
            <a:r>
              <a:rPr lang="en-US" sz="2000" dirty="0" smtClean="0"/>
              <a:t> – early English literary criticism.</a:t>
            </a:r>
          </a:p>
          <a:p>
            <a:pPr eaLnBrk="1" hangingPunct="1">
              <a:lnSpc>
                <a:spcPct val="90000"/>
              </a:lnSpc>
            </a:pPr>
            <a:r>
              <a:rPr lang="en-US" sz="2000" dirty="0" err="1" smtClean="0"/>
              <a:t>Nashe</a:t>
            </a:r>
            <a:r>
              <a:rPr lang="en-US" sz="2000" dirty="0" smtClean="0"/>
              <a:t> – </a:t>
            </a:r>
            <a:r>
              <a:rPr lang="en-US" sz="2000" i="1" dirty="0" smtClean="0"/>
              <a:t>The Unfortunate Traveler</a:t>
            </a:r>
            <a:r>
              <a:rPr lang="en-US" sz="2000" dirty="0" smtClean="0"/>
              <a:t> forerunner of the novel</a:t>
            </a:r>
          </a:p>
          <a:p>
            <a:pPr eaLnBrk="1" hangingPunct="1">
              <a:lnSpc>
                <a:spcPct val="90000"/>
              </a:lnSpc>
            </a:pPr>
            <a:r>
              <a:rPr lang="en-US" sz="2000" dirty="0" smtClean="0"/>
              <a:t>Raleigh – </a:t>
            </a:r>
            <a:r>
              <a:rPr lang="en-US" sz="2000" i="1" dirty="0" smtClean="0"/>
              <a:t>History of the World</a:t>
            </a:r>
          </a:p>
          <a:p>
            <a:pPr eaLnBrk="1" hangingPunct="1">
              <a:lnSpc>
                <a:spcPct val="90000"/>
              </a:lnSpc>
            </a:pPr>
            <a:r>
              <a:rPr lang="en-US" sz="2000" dirty="0" smtClean="0"/>
              <a:t>Sir Francis Bacon – leading prose writer; wrote formal essays (short prose works on a single topic)</a:t>
            </a:r>
          </a:p>
          <a:p>
            <a:pPr eaLnBrk="1" hangingPunct="1">
              <a:lnSpc>
                <a:spcPct val="90000"/>
              </a:lnSpc>
            </a:pPr>
            <a:r>
              <a:rPr lang="en-US" sz="2000" dirty="0" smtClean="0"/>
              <a:t>The King James Bible – translation of the Bible</a:t>
            </a:r>
          </a:p>
          <a:p>
            <a:pPr marL="742950" lvl="1" indent="-285750" eaLnBrk="1" hangingPunct="1">
              <a:lnSpc>
                <a:spcPct val="90000"/>
              </a:lnSpc>
            </a:pPr>
            <a:r>
              <a:rPr lang="en-US" sz="2000" dirty="0" smtClean="0"/>
              <a:t>Greatest prose achievement of the Renaissance</a:t>
            </a:r>
          </a:p>
          <a:p>
            <a:pPr marL="742950" lvl="1" indent="-285750" eaLnBrk="1" hangingPunct="1">
              <a:lnSpc>
                <a:spcPct val="90000"/>
              </a:lnSpc>
            </a:pPr>
            <a:r>
              <a:rPr lang="en-US" sz="2000" dirty="0" smtClean="0"/>
              <a:t>54 scholars worked for 7 years to complete the project</a:t>
            </a:r>
          </a:p>
          <a:p>
            <a:pPr marL="742950" lvl="1" indent="-285750" eaLnBrk="1" hangingPunct="1">
              <a:lnSpc>
                <a:spcPct val="90000"/>
              </a:lnSpc>
            </a:pPr>
            <a:r>
              <a:rPr lang="en-US" sz="2000" dirty="0" smtClean="0"/>
              <a:t>Commissioned by King James upon recommendation from Protestant clergyman</a:t>
            </a:r>
          </a:p>
          <a:p>
            <a:pPr marL="742950" lvl="1" indent="-285750" eaLnBrk="1" hangingPunct="1">
              <a:lnSpc>
                <a:spcPct val="90000"/>
              </a:lnSpc>
            </a:pPr>
            <a:r>
              <a:rPr lang="en-US" sz="2000" dirty="0" smtClean="0"/>
              <a:t>Some people think that Shakespeare was one of the translators</a:t>
            </a:r>
          </a:p>
          <a:p>
            <a:pPr marL="742950" lvl="1" indent="-285750" eaLnBrk="1" hangingPunct="1">
              <a:lnSpc>
                <a:spcPct val="90000"/>
              </a:lnSpc>
            </a:pPr>
            <a:r>
              <a:rPr lang="en-US" sz="2000" dirty="0" smtClean="0"/>
              <a:t>Parables: simple stories from which a moral or religious lesson can be drawn; Most famous-the New Testament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p:txBody>
          <a:bodyPr/>
          <a:lstStyle/>
          <a:p>
            <a:endParaRPr lang="en-US" smtClean="0"/>
          </a:p>
          <a:p>
            <a:endParaRPr lang="en-US" smtClean="0"/>
          </a:p>
          <a:p>
            <a:endParaRPr lang="en-US" smtClean="0"/>
          </a:p>
          <a:p>
            <a:pPr>
              <a:buFont typeface="Wingdings 2" pitchFamily="18" charset="2"/>
              <a:buNone/>
            </a:pPr>
            <a:endParaRPr lang="en-US" smtClean="0"/>
          </a:p>
          <a:p>
            <a:r>
              <a:rPr lang="en-US" smtClean="0"/>
              <a:t>Just think of TMNT</a:t>
            </a:r>
          </a:p>
        </p:txBody>
      </p:sp>
      <p:pic>
        <p:nvPicPr>
          <p:cNvPr id="20482" name="Picture 5" descr="While taking art history notes I thought to myself “hmm… Donatello, Leonardo, Raphael, Michelangelo… Aren’t those the names of the teenage mutant ninja turtles?” Who knew they were named after Renaissance artists. Go figured. Food for thought."/>
          <p:cNvPicPr>
            <a:picLocks noChangeAspect="1" noChangeArrowheads="1"/>
          </p:cNvPicPr>
          <p:nvPr/>
        </p:nvPicPr>
        <p:blipFill>
          <a:blip r:embed="rId3"/>
          <a:srcRect/>
          <a:stretch>
            <a:fillRect/>
          </a:stretch>
        </p:blipFill>
        <p:spPr bwMode="auto">
          <a:xfrm>
            <a:off x="4038600" y="0"/>
            <a:ext cx="470535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22530" name="Content Placeholder 2"/>
          <p:cNvSpPr>
            <a:spLocks noGrp="1"/>
          </p:cNvSpPr>
          <p:nvPr>
            <p:ph idx="1"/>
          </p:nvPr>
        </p:nvSpPr>
        <p:spPr/>
        <p:txBody>
          <a:bodyPr/>
          <a:lstStyle/>
          <a:p>
            <a:pPr eaLnBrk="1" hangingPunct="1"/>
            <a:r>
              <a:rPr lang="en-US" smtClean="0"/>
              <a:t>Age of Exploration</a:t>
            </a:r>
          </a:p>
          <a:p>
            <a:pPr eaLnBrk="1" hangingPunct="1">
              <a:buFont typeface="Wingdings 2" pitchFamily="18" charset="2"/>
              <a:buNone/>
            </a:pPr>
            <a:r>
              <a:rPr lang="en-US" smtClean="0"/>
              <a:t>   - Columbus arrives in western hemisphere 1492</a:t>
            </a:r>
          </a:p>
          <a:p>
            <a:pPr eaLnBrk="1" hangingPunct="1">
              <a:buFont typeface="Wingdings 2" pitchFamily="18" charset="2"/>
              <a:buNone/>
            </a:pPr>
            <a:r>
              <a:rPr lang="en-US" smtClean="0"/>
              <a:t>   - Cabot reaches New Foundland 1497; basis for future claims by England.</a:t>
            </a:r>
          </a:p>
          <a:p>
            <a:pPr eaLnBrk="1" hangingPunct="1">
              <a:buFont typeface="Wingdings 2" pitchFamily="18" charset="2"/>
              <a:buNone/>
            </a:pPr>
            <a:r>
              <a:rPr lang="en-US" smtClean="0"/>
              <a:t>	- By 1610, almost the entire world had been drawn together into a single network of trade connected by ships Portugal, Spain, England, France, and the Netherlands</a:t>
            </a:r>
          </a:p>
          <a:p>
            <a:pPr eaLnBrk="1" hangingPunct="1">
              <a:buFont typeface="Wingdings 2" pitchFamily="18" charset="2"/>
              <a:buNone/>
            </a:pPr>
            <a:r>
              <a:rPr lang="en-US" smtClean="0"/>
              <a:t>	**</a:t>
            </a:r>
            <a:r>
              <a:rPr lang="en-US" sz="1800" smtClean="0"/>
              <a:t>Consider: the spirit of curiosity and openness is reinforced by reports from sailors and adventurers…unknown lands, foreign peoples and customs, and exotic trade goods</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24578" name="Content Placeholder 2"/>
          <p:cNvSpPr>
            <a:spLocks noGrp="1"/>
          </p:cNvSpPr>
          <p:nvPr>
            <p:ph idx="1"/>
          </p:nvPr>
        </p:nvSpPr>
        <p:spPr/>
        <p:txBody>
          <a:bodyPr/>
          <a:lstStyle/>
          <a:p>
            <a:pPr eaLnBrk="1" hangingPunct="1"/>
            <a:r>
              <a:rPr lang="en-US" smtClean="0"/>
              <a:t>Religion</a:t>
            </a:r>
          </a:p>
          <a:p>
            <a:pPr eaLnBrk="1" hangingPunct="1">
              <a:buFont typeface="Wingdings 2" pitchFamily="18" charset="2"/>
              <a:buNone/>
            </a:pPr>
            <a:r>
              <a:rPr lang="en-US" smtClean="0"/>
              <a:t>     - Some saw Roman Catholic Church as 	corrupt</a:t>
            </a:r>
          </a:p>
          <a:p>
            <a:pPr eaLnBrk="1" hangingPunct="1">
              <a:buFont typeface="Wingdings 2" pitchFamily="18" charset="2"/>
              <a:buNone/>
            </a:pPr>
            <a:r>
              <a:rPr lang="en-US" smtClean="0"/>
              <a:t>     - Others questioned hierarchy and teachings</a:t>
            </a:r>
          </a:p>
          <a:p>
            <a:pPr eaLnBrk="1" hangingPunct="1">
              <a:buFont typeface="Wingdings 2" pitchFamily="18" charset="2"/>
              <a:buNone/>
            </a:pPr>
            <a:r>
              <a:rPr lang="en-US" smtClean="0"/>
              <a:t>		*Remember: The importance of the 	Catholic Church in the Middle Ages?</a:t>
            </a:r>
          </a:p>
          <a:p>
            <a:pPr eaLnBrk="1" hangingPunct="1">
              <a:buFont typeface="Wingdings 2" pitchFamily="18" charset="2"/>
              <a:buNone/>
            </a:pPr>
            <a:r>
              <a:rPr lang="en-US" smtClean="0"/>
              <a:t>		- Church law operated through courts</a:t>
            </a:r>
          </a:p>
          <a:p>
            <a:pPr eaLnBrk="1" hangingPunct="1">
              <a:buFont typeface="Wingdings 2" pitchFamily="18" charset="2"/>
              <a:buNone/>
            </a:pPr>
            <a:r>
              <a:rPr lang="en-US" smtClean="0"/>
              <a:t>		- All universities were governed and 	  	directed by churchmen</a:t>
            </a:r>
          </a:p>
          <a:p>
            <a:pPr eaLnBrk="1" hangingPunct="1">
              <a:buFont typeface="Wingdings 2" pitchFamily="18" charset="2"/>
              <a:buNone/>
            </a:pPr>
            <a:r>
              <a:rPr lang="en-US" smtClean="0"/>
              <a:t>		- Influenced great events in people’s 	lives: birth, marriage, death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Renaissance History</a:t>
            </a:r>
            <a:endParaRPr lang="en-US" dirty="0"/>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en-US" dirty="0" smtClean="0"/>
              <a:t>Humanism – combined the wisdom of the classics with that of the Bible, emphasizing the ideals of wisdom and virtue.</a:t>
            </a:r>
          </a:p>
          <a:p>
            <a:pPr marL="274320" indent="-274320" eaLnBrk="1" fontAlgn="auto" hangingPunct="1">
              <a:spcAft>
                <a:spcPts val="0"/>
              </a:spcAft>
              <a:buFont typeface="Wingdings 2"/>
              <a:buChar char=""/>
              <a:defRPr/>
            </a:pPr>
            <a:r>
              <a:rPr lang="en-US" dirty="0" smtClean="0"/>
              <a:t>Erasmus (1466-1536) was a humanist who raised questions about standard interpretations of the Bible, thus laying the groundwork for a split from the church.  He wanted to restore Christianity to its earliest simplicity as taught by Christ.</a:t>
            </a:r>
          </a:p>
          <a:p>
            <a:pPr marL="274320" indent="-274320" eaLnBrk="1" fontAlgn="auto" hangingPunct="1">
              <a:spcAft>
                <a:spcPts val="0"/>
              </a:spcAft>
              <a:buFont typeface="Wingdings 2"/>
              <a:buChar char=""/>
              <a:defRPr/>
            </a:pPr>
            <a:r>
              <a:rPr lang="en-US" dirty="0" smtClean="0"/>
              <a:t>He wrote “In Praise of Folly” criticizing the church’s policies on fasting, pilgrimages, and Biblical interpretations.</a:t>
            </a:r>
          </a:p>
          <a:p>
            <a:pPr marL="521970" lvl="1" indent="-274320" eaLnBrk="1" fontAlgn="auto" hangingPunct="1">
              <a:spcAft>
                <a:spcPts val="0"/>
              </a:spcAft>
              <a:buFont typeface="Wingdings 2"/>
              <a:buChar char=""/>
              <a:defRPr/>
            </a:pPr>
            <a:r>
              <a:rPr lang="en-US" dirty="0" smtClean="0"/>
              <a:t>Consider the corruption that was explored in “The Prologue” of </a:t>
            </a:r>
            <a:r>
              <a:rPr lang="en-US" i="1" dirty="0" smtClean="0"/>
              <a:t>The Canterbury Tales</a:t>
            </a:r>
            <a:r>
              <a:rPr lang="en-US" dirty="0" smtClean="0"/>
              <a:t>.</a:t>
            </a:r>
          </a:p>
          <a:p>
            <a:pPr marL="521970" lvl="1" indent="-274320" eaLnBrk="1" fontAlgn="auto" hangingPunct="1">
              <a:spcAft>
                <a:spcPts val="0"/>
              </a:spcAft>
              <a:buFont typeface="Wingdings 2"/>
              <a:buChar char=""/>
              <a:defRPr/>
            </a:pPr>
            <a:endParaRPr lang="en-US" dirty="0"/>
          </a:p>
          <a:p>
            <a:pPr marL="521970" lvl="1" indent="-274320" eaLnBrk="1" fontAlgn="auto" hangingPunct="1">
              <a:spcAft>
                <a:spcPts val="0"/>
              </a:spcAft>
              <a:buFont typeface="Wingdings 2"/>
              <a:buChar char=""/>
              <a:defRPr/>
            </a:pPr>
            <a:r>
              <a:rPr lang="en-US" dirty="0" smtClean="0">
                <a:hlinkClick r:id="rId3"/>
              </a:rPr>
              <a:t>Renaissance Crash Cource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eaLnBrk="1" hangingPunct="1"/>
            <a:r>
              <a:rPr lang="en-US" smtClean="0"/>
              <a:t>Sir Thomas More, another humanist, wrote “Utopia” in 1516, a famous treatise on human society.  </a:t>
            </a:r>
          </a:p>
          <a:p>
            <a:pPr marL="742950" lvl="1" indent="-285750" eaLnBrk="1" hangingPunct="1"/>
            <a:r>
              <a:rPr lang="en-US" smtClean="0"/>
              <a:t>Satire </a:t>
            </a:r>
          </a:p>
          <a:p>
            <a:pPr marL="742950" lvl="1" indent="-285750" eaLnBrk="1" hangingPunct="1"/>
            <a:r>
              <a:rPr lang="en-US" smtClean="0"/>
              <a:t>Published to show the poor condition of British life</a:t>
            </a:r>
          </a:p>
          <a:p>
            <a:pPr marL="1143000" lvl="2" eaLnBrk="1" hangingPunct="1"/>
            <a:r>
              <a:rPr lang="en-US" smtClean="0"/>
              <a:t>The idle rich, unjust social system</a:t>
            </a:r>
          </a:p>
          <a:p>
            <a:pPr eaLnBrk="1" hangingPunct="1"/>
            <a:r>
              <a:rPr lang="en-US" smtClean="0"/>
              <a:t>He wrote in Latin like Erasmus.  </a:t>
            </a:r>
          </a:p>
          <a:p>
            <a:pPr marL="742950" lvl="1" indent="-285750" eaLnBrk="1" hangingPunct="1"/>
            <a:r>
              <a:rPr lang="en-US" smtClean="0"/>
              <a:t>The spread of scholarly Latin throughout Europe made possible the sharing of ideas.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57200" y="609600"/>
            <a:ext cx="7239000" cy="5846763"/>
          </a:xfrm>
        </p:spPr>
        <p:txBody>
          <a:bodyPr/>
          <a:lstStyle/>
          <a:p>
            <a:pPr eaLnBrk="1" hangingPunct="1"/>
            <a:r>
              <a:rPr lang="en-US" smtClean="0"/>
              <a:t>Reformation - Split from the Catholic Church </a:t>
            </a:r>
          </a:p>
          <a:p>
            <a:pPr>
              <a:lnSpc>
                <a:spcPct val="90000"/>
              </a:lnSpc>
            </a:pPr>
            <a:r>
              <a:rPr lang="en-US" smtClean="0"/>
              <a:t>German monk Martin Luther nailed a list of dissenting beliefs (“ninety-five theses) to the door of a German church.</a:t>
            </a:r>
          </a:p>
          <a:p>
            <a:pPr>
              <a:lnSpc>
                <a:spcPct val="90000"/>
              </a:lnSpc>
            </a:pPr>
            <a:r>
              <a:rPr lang="en-US" smtClean="0"/>
              <a:t>The intent was to reform the Catholic Church, but actually divided the church and introduced Protestantism.</a:t>
            </a:r>
          </a:p>
          <a:p>
            <a:pPr eaLnBrk="1" hangingPunct="1"/>
            <a:r>
              <a:rPr lang="en-US" smtClean="0"/>
              <a:t>Most people felt the Church of England was insufficiently reformed and was just a copy of Catholicism.  For this reason many people were dissatisfied with the new church in the mid-1500s.</a:t>
            </a:r>
          </a:p>
        </p:txBody>
      </p:sp>
      <p:pic>
        <p:nvPicPr>
          <p:cNvPr id="30722" name="Picture 4"/>
          <p:cNvPicPr>
            <a:picLocks noChangeAspect="1" noChangeArrowheads="1"/>
          </p:cNvPicPr>
          <p:nvPr/>
        </p:nvPicPr>
        <p:blipFill>
          <a:blip r:embed="rId3"/>
          <a:srcRect/>
          <a:stretch>
            <a:fillRect/>
          </a:stretch>
        </p:blipFill>
        <p:spPr bwMode="auto">
          <a:xfrm>
            <a:off x="6172200" y="5029200"/>
            <a:ext cx="1447800"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642</TotalTime>
  <Words>2121</Words>
  <Application>Microsoft Office PowerPoint</Application>
  <PresentationFormat>On-screen Show (4:3)</PresentationFormat>
  <Paragraphs>165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Trebuchet MS</vt:lpstr>
      <vt:lpstr>Wingdings</vt:lpstr>
      <vt:lpstr>Wingdings 2</vt:lpstr>
      <vt:lpstr>Opulent</vt:lpstr>
      <vt:lpstr>English Renaissance</vt:lpstr>
      <vt:lpstr>Renaissance History</vt:lpstr>
      <vt:lpstr>Renaissance History</vt:lpstr>
      <vt:lpstr>PowerPoint Presentation</vt:lpstr>
      <vt:lpstr>Renaissance History</vt:lpstr>
      <vt:lpstr>Renaissance History</vt:lpstr>
      <vt:lpstr>Renaissance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Commonwealth</vt:lpstr>
      <vt:lpstr>Renaissance History</vt:lpstr>
      <vt:lpstr>Renaissance History</vt:lpstr>
      <vt:lpstr>Renaissance History</vt:lpstr>
      <vt:lpstr>Renaissance History</vt:lpstr>
      <vt:lpstr>Renaissance History</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Renaissance</dc:title>
  <dc:creator>Woody</dc:creator>
  <cp:lastModifiedBy>KIM CRAIGS</cp:lastModifiedBy>
  <cp:revision>62</cp:revision>
  <dcterms:created xsi:type="dcterms:W3CDTF">2011-11-27T15:50:37Z</dcterms:created>
  <dcterms:modified xsi:type="dcterms:W3CDTF">2016-11-02T11:30:12Z</dcterms:modified>
</cp:coreProperties>
</file>