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5" r:id="rId7"/>
    <p:sldId id="269" r:id="rId8"/>
    <p:sldId id="278" r:id="rId9"/>
    <p:sldId id="271" r:id="rId10"/>
    <p:sldId id="270" r:id="rId11"/>
    <p:sldId id="279" r:id="rId12"/>
    <p:sldId id="275" r:id="rId13"/>
    <p:sldId id="280" r:id="rId14"/>
    <p:sldId id="262" r:id="rId15"/>
    <p:sldId id="266" r:id="rId16"/>
    <p:sldId id="28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2B6E-3983-E04F-96D8-C17394C04BC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D582-3485-CA40-9C42-8D7C61F6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33400"/>
            <a:ext cx="8001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latin typeface="Cherry Cream Soda"/>
                <a:cs typeface="Cherry Cream Soda"/>
              </a:rPr>
              <a:t>Writing A</a:t>
            </a:r>
            <a:endParaRPr lang="en-US" sz="7500" dirty="0">
              <a:latin typeface="Cherry Cream Soda"/>
              <a:cs typeface="Cherry Cream Sod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407384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herry Cream Soda"/>
                <a:cs typeface="Cherry Cream Soda"/>
              </a:rPr>
              <a:t>Statement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416784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herry Cream Soda"/>
                <a:cs typeface="Cherry Cream Soda"/>
              </a:rPr>
              <a:t>Thesis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3955">
            <a:off x="2804339" y="3069462"/>
            <a:ext cx="4083903" cy="397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Analytical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7620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An analytical paper breaks the topic down into parts, examines each part, and determines how each part relates to the whole topic. </a:t>
            </a:r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09900"/>
            <a:ext cx="30861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83049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Analytical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762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Cherry Cream Soda"/>
                <a:cs typeface="Cherry Cream Soda"/>
              </a:rPr>
              <a:t>Analytical thesis</a:t>
            </a:r>
            <a:r>
              <a:rPr lang="en-US" sz="2300" dirty="0" smtClean="0">
                <a:latin typeface="Cherry Cream Soda"/>
                <a:cs typeface="Cherry Cream Soda"/>
              </a:rPr>
              <a:t> </a:t>
            </a:r>
            <a:r>
              <a:rPr lang="en-US" sz="2300" b="1" dirty="0" smtClean="0">
                <a:latin typeface="Cherry Cream Soda"/>
                <a:cs typeface="Cherry Cream Soda"/>
              </a:rPr>
              <a:t>example</a:t>
            </a:r>
            <a:r>
              <a:rPr lang="en-US" sz="2300" dirty="0" smtClean="0">
                <a:latin typeface="Cherry Cream Soda"/>
                <a:cs typeface="Cherry Cream Soda"/>
              </a:rPr>
              <a:t>: An analysis of the college admission process reveals one challenge facing counselors: accepting students with high test scores or students with strong extracurricular backgrounds.  </a:t>
            </a:r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58700"/>
            <a:ext cx="2302193" cy="2942100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Literary Analysis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1905000"/>
            <a:ext cx="7620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A literary analysis paper examines a particular aspect of a literary text (theme, characterization, setting, conflict).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3" y="3200400"/>
            <a:ext cx="4571998" cy="314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33400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Literary Analysis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676400"/>
            <a:ext cx="80772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3C1D63"/>
                </a:solidFill>
                <a:latin typeface="Cherry Cream Soda"/>
                <a:cs typeface="Cherry Cream Soda"/>
              </a:rPr>
              <a:t>Literary analysis thesis examples: </a:t>
            </a:r>
          </a:p>
          <a:p>
            <a:pPr algn="ctr"/>
            <a:r>
              <a:rPr lang="en-US" sz="2100" dirty="0" smtClean="0">
                <a:latin typeface="Cherry Cream Soda"/>
                <a:cs typeface="Cherry Cream Soda"/>
              </a:rPr>
              <a:t>In the characters of Daisy, Tom, and Gatsby himself, Fitzgerald’s </a:t>
            </a:r>
            <a:r>
              <a:rPr lang="en-US" sz="2100" i="1" dirty="0" smtClean="0">
                <a:latin typeface="Cherry Cream Soda"/>
                <a:cs typeface="Cherry Cream Soda"/>
              </a:rPr>
              <a:t>The Great Gatsby</a:t>
            </a:r>
            <a:r>
              <a:rPr lang="en-US" sz="2100" dirty="0" smtClean="0">
                <a:latin typeface="Cherry Cream Soda"/>
                <a:cs typeface="Cherry Cream Soda"/>
              </a:rPr>
              <a:t> depicts a corrupted version of the traditional American Dream.</a:t>
            </a:r>
          </a:p>
          <a:p>
            <a:pPr algn="ctr"/>
            <a:endParaRPr lang="en-US" sz="2100" dirty="0" smtClean="0">
              <a:latin typeface="Cherry Cream Soda"/>
              <a:cs typeface="Cherry Cream Soda"/>
            </a:endParaRPr>
          </a:p>
          <a:p>
            <a:pPr algn="ctr"/>
            <a:r>
              <a:rPr lang="en-US" sz="2000" dirty="0" smtClean="0">
                <a:latin typeface="Cherry Cream Soda"/>
                <a:cs typeface="Cherry Cream Soda"/>
              </a:rPr>
              <a:t>Sinclair Lewis’ 1922 novel </a:t>
            </a:r>
            <a:r>
              <a:rPr lang="en-US" sz="2000" i="1" dirty="0" smtClean="0">
                <a:latin typeface="Cherry Cream Soda"/>
                <a:cs typeface="Cherry Cream Soda"/>
              </a:rPr>
              <a:t>Babbitt</a:t>
            </a:r>
            <a:r>
              <a:rPr lang="en-US" sz="2000" dirty="0" smtClean="0">
                <a:latin typeface="Cherry Cream Soda"/>
                <a:cs typeface="Cherry Cream Soda"/>
              </a:rPr>
              <a:t> relies upon the author’s use of </a:t>
            </a:r>
            <a:r>
              <a:rPr lang="en-US" sz="2000" u="sng" dirty="0" smtClean="0">
                <a:latin typeface="Cherry Cream Soda"/>
                <a:cs typeface="Cherry Cream Soda"/>
              </a:rPr>
              <a:t>satire</a:t>
            </a:r>
            <a:r>
              <a:rPr lang="en-US" sz="2000" dirty="0" smtClean="0">
                <a:latin typeface="Cherry Cream Soda"/>
                <a:cs typeface="Cherry Cream Soda"/>
              </a:rPr>
              <a:t> to critique the ignorance, mediocrity and conformity of the American middle class.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1" y="4343400"/>
            <a:ext cx="3068729" cy="2002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What Does A STRONG Thesis Statement Have? </a:t>
            </a:r>
            <a:endParaRPr lang="en-US" sz="35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864043"/>
            <a:ext cx="7772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A STRONG thesis statement should: </a:t>
            </a:r>
          </a:p>
          <a:p>
            <a:endParaRPr lang="en-US" sz="2000" dirty="0" smtClean="0">
              <a:latin typeface="Cherry Cream Soda"/>
              <a:cs typeface="Cherry Cream Soda"/>
            </a:endParaRPr>
          </a:p>
          <a:p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Take A Stand </a:t>
            </a:r>
            <a:r>
              <a:rPr lang="en-US" sz="2000" dirty="0" smtClean="0">
                <a:latin typeface="Cherry Cream Soda"/>
                <a:cs typeface="Cherry Cream Soda"/>
              </a:rPr>
              <a:t>– Don’t be afraid to give an opinion or criticize</a:t>
            </a:r>
          </a:p>
          <a:p>
            <a:endParaRPr lang="en-US" sz="2000" dirty="0" smtClean="0">
              <a:latin typeface="Cherry Cream Soda"/>
              <a:cs typeface="Cherry Cream Soda"/>
            </a:endParaRPr>
          </a:p>
          <a:p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Justify Discussion </a:t>
            </a:r>
            <a:r>
              <a:rPr lang="en-US" sz="2000" dirty="0" smtClean="0">
                <a:latin typeface="Cherry Cream Soda"/>
                <a:cs typeface="Cherry Cream Soda"/>
              </a:rPr>
              <a:t>– Choose an argument that leaves your reader thinking rather than saying “so what” or “what’s your point?”</a:t>
            </a:r>
          </a:p>
          <a:p>
            <a:endParaRPr lang="en-US" sz="2000" dirty="0" smtClean="0">
              <a:latin typeface="Cherry Cream Soda"/>
              <a:cs typeface="Cherry Cream Soda"/>
            </a:endParaRPr>
          </a:p>
          <a:p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Be Restricted </a:t>
            </a:r>
            <a:r>
              <a:rPr lang="en-US" sz="2000" dirty="0" smtClean="0">
                <a:latin typeface="Cherry Cream Soda"/>
                <a:cs typeface="Cherry Cream Soda"/>
              </a:rPr>
              <a:t>– Choose a specific and manageable topic - readers are more likely to reward a paper that does a small task well than a paper that takes on an unrealistic task and fails. 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…But How Do I Write A Thesis Statement?</a:t>
            </a:r>
            <a:endParaRPr lang="en-US" sz="35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1905000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A Thesis Statement generally consists of two main parts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7620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AutoNum type="arabicPeriod"/>
            </a:pPr>
            <a:r>
              <a:rPr lang="en-US" sz="2300" dirty="0" smtClean="0">
                <a:latin typeface="Cherry Cream Soda"/>
                <a:cs typeface="Cherry Cream Soda"/>
              </a:rPr>
              <a:t>Your topic</a:t>
            </a:r>
          </a:p>
          <a:p>
            <a:pPr lvl="1" indent="-457200">
              <a:buAutoNum type="arabicPeriod"/>
            </a:pPr>
            <a:r>
              <a:rPr lang="en-US" sz="2300" dirty="0" smtClean="0">
                <a:latin typeface="Cherry Cream Soda"/>
                <a:cs typeface="Cherry Cream Soda"/>
              </a:rPr>
              <a:t>The analysis, explanation, or assertion, that you’re making about the topic.</a:t>
            </a:r>
          </a:p>
          <a:p>
            <a:endParaRPr lang="en-US" dirty="0"/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95400" y="4765548"/>
            <a:ext cx="6934200" cy="41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Example</a:t>
            </a:r>
            <a:endParaRPr lang="en-US" sz="35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600200"/>
            <a:ext cx="7848600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dirty="0" smtClean="0">
                <a:latin typeface="Cherry Cream Soda"/>
                <a:cs typeface="Cherry Cream Soda"/>
              </a:rPr>
              <a:t>Many college students work while attending classes.</a:t>
            </a:r>
          </a:p>
          <a:p>
            <a:endParaRPr lang="en-US" sz="2100" dirty="0" smtClean="0">
              <a:latin typeface="Cherry Cream Soda"/>
              <a:cs typeface="Cherry Cream Soda"/>
            </a:endParaRPr>
          </a:p>
          <a:p>
            <a:r>
              <a:rPr lang="en-US" sz="21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This is NOT a strong thesis statement as it is only a topic.</a:t>
            </a:r>
          </a:p>
          <a:p>
            <a:endParaRPr lang="en-US" sz="2100" dirty="0" smtClean="0">
              <a:latin typeface="Cherry Cream Soda"/>
              <a:cs typeface="Cherry Cream Soda"/>
            </a:endParaRP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Cherry Cream Soda"/>
                <a:cs typeface="Cherry Cream Soda"/>
              </a:rPr>
              <a:t>Working while attending college classes remains necessary for many students, but unfortunately many problems result from the difficulties of balancing work and school.</a:t>
            </a:r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This IS a strong thesis statement because it has a topic and an argument/assertion about that topic.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Thesis Statement Problems</a:t>
            </a:r>
            <a:endParaRPr lang="en-US" sz="35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828800"/>
            <a:ext cx="784860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Announce your thesis: </a:t>
            </a:r>
            <a:r>
              <a:rPr lang="en-US" sz="2000" dirty="0" smtClean="0">
                <a:latin typeface="Cherry Cream Soda"/>
                <a:cs typeface="Cherry Cream Soda"/>
              </a:rPr>
              <a:t>“In this essay, I am going to tell you about Mackenzie College and why you should go there.” </a:t>
            </a:r>
          </a:p>
          <a:p>
            <a:pPr>
              <a:lnSpc>
                <a:spcPct val="80000"/>
              </a:lnSpc>
            </a:pPr>
            <a:endParaRPr lang="en-US" sz="2000" u="sng" dirty="0" smtClean="0">
              <a:solidFill>
                <a:srgbClr val="008000"/>
              </a:solidFill>
              <a:latin typeface="Cherry Cream Soda"/>
              <a:cs typeface="Cherry Cream Soda"/>
            </a:endParaRP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Confuse your reader: </a:t>
            </a:r>
            <a:r>
              <a:rPr lang="en-US" sz="2000" dirty="0" smtClean="0">
                <a:latin typeface="Cherry Cream Soda"/>
                <a:cs typeface="Cherry Cream Soda"/>
              </a:rPr>
              <a:t> Make sure that the topic and point are clear.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Cannot be a fact: </a:t>
            </a:r>
            <a:r>
              <a:rPr lang="en-US" sz="2000" dirty="0" smtClean="0">
                <a:latin typeface="Cherry Cream Soda"/>
                <a:cs typeface="Cherry Cream Soda"/>
              </a:rPr>
              <a:t>Doesn’t allow you to prove anything because it’s already factual.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herry Cream Soda"/>
              <a:cs typeface="Cherry Cream Soda"/>
            </a:endParaRP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Don’t be vague: </a:t>
            </a:r>
            <a:r>
              <a:rPr lang="en-US" sz="2000" dirty="0" smtClean="0">
                <a:latin typeface="Cherry Cream Soda"/>
                <a:cs typeface="Cherry Cream Soda"/>
              </a:rPr>
              <a:t>Words like “good,” “bad,” “right,” and “wrong,” don’t convey specific meaning.</a:t>
            </a: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Cannot be a question: </a:t>
            </a:r>
            <a:r>
              <a:rPr lang="en-US" sz="2000" dirty="0" smtClean="0">
                <a:latin typeface="Cherry Cream Soda"/>
                <a:cs typeface="Cherry Cream Soda"/>
              </a:rPr>
              <a:t>“Don’t you think animal testing is inhumane?” Does not give the point of the paper. Leaves it open for readers to fill in the blank.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1325434"/>
            <a:ext cx="548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Cherry Cream Soda"/>
                <a:cs typeface="Cherry Cream Soda"/>
              </a:rPr>
              <a:t>Do NOT </a:t>
            </a:r>
            <a:r>
              <a:rPr lang="en-US" sz="2500" dirty="0" smtClean="0">
                <a:latin typeface="Cherry Cream Soda"/>
                <a:cs typeface="Cherry Cream Soda"/>
              </a:rPr>
              <a:t>Do The Following: </a:t>
            </a:r>
            <a:endParaRPr lang="en-US" sz="2500" dirty="0">
              <a:latin typeface="Cherry Cream Soda"/>
              <a:cs typeface="Cherry Cream So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herry Cream Soda"/>
                <a:cs typeface="Cherry Cream Soda"/>
              </a:rPr>
              <a:t>What Is A Thesis Statement?</a:t>
            </a:r>
            <a:endParaRPr lang="en-US" sz="38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447800"/>
            <a:ext cx="8001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A thesis statement is a </a:t>
            </a:r>
            <a:r>
              <a:rPr lang="en-US" sz="2300" u="sng" dirty="0" smtClean="0">
                <a:latin typeface="Cherry Cream Soda"/>
                <a:cs typeface="Cherry Cream Soda"/>
              </a:rPr>
              <a:t>guide map </a:t>
            </a:r>
            <a:r>
              <a:rPr lang="en-US" sz="2300" dirty="0" smtClean="0">
                <a:latin typeface="Cherry Cream Soda"/>
                <a:cs typeface="Cherry Cream Soda"/>
              </a:rPr>
              <a:t>to your entire paper.  For most student work, it's a one or two  sentence statement that explicitly outlines the purpose or point of your paper.</a:t>
            </a:r>
          </a:p>
          <a:p>
            <a:pPr algn="ctr"/>
            <a:endParaRPr lang="en-US" sz="2300" dirty="0" smtClean="0">
              <a:latin typeface="Cherry Cream Soda"/>
              <a:cs typeface="Cherry Cream Soda"/>
            </a:endParaRPr>
          </a:p>
          <a:p>
            <a:r>
              <a:rPr lang="en-US" sz="2300" dirty="0" smtClean="0">
                <a:latin typeface="Cherry Cream Soda"/>
                <a:cs typeface="Cherry Cream Soda"/>
              </a:rPr>
              <a:t>The rest of the paper will support or back up your                                        thesis, so a thesis is  normally placed at or                                               near the end of the introductory paragraph.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4550004"/>
            <a:ext cx="1723366" cy="172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096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herry Cream Soda"/>
                <a:cs typeface="Cherry Cream Soda"/>
              </a:rPr>
              <a:t>What Does A Thesis Statement Include? </a:t>
            </a:r>
            <a:endParaRPr lang="en-US" sz="38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940359"/>
            <a:ext cx="7924800" cy="21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latin typeface="Cherry Cream Soda"/>
                <a:cs typeface="Cherry Cream Soda"/>
              </a:rPr>
              <a:t>The most important thing to understand before you create your thesis statement is that it MUST contain two parts, a </a:t>
            </a:r>
            <a:r>
              <a:rPr lang="en-US" sz="2200" b="1" dirty="0" smtClean="0">
                <a:latin typeface="Cherry Cream Soda"/>
                <a:cs typeface="Cherry Cream Soda"/>
              </a:rPr>
              <a:t>subject</a:t>
            </a:r>
            <a:r>
              <a:rPr lang="en-US" sz="2200" dirty="0" smtClean="0">
                <a:latin typeface="Cherry Cream Soda"/>
                <a:cs typeface="Cherry Cream Soda"/>
              </a:rPr>
              <a:t> (also called a topic) and an </a:t>
            </a:r>
            <a:r>
              <a:rPr lang="en-US" sz="2200" b="1" dirty="0" smtClean="0">
                <a:latin typeface="Cherry Cream Soda"/>
                <a:cs typeface="Cherry Cream Soda"/>
              </a:rPr>
              <a:t>opinion or assertion about that subject.  </a:t>
            </a:r>
            <a:r>
              <a:rPr lang="en-US" sz="2200" dirty="0" smtClean="0">
                <a:latin typeface="Cherry Cream Soda"/>
                <a:cs typeface="Cherry Cream Soda"/>
              </a:rPr>
              <a:t>The thesis sentence must contain an </a:t>
            </a:r>
            <a:r>
              <a:rPr lang="en-US" sz="22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arguable point</a:t>
            </a:r>
            <a:r>
              <a:rPr lang="en-US" sz="2200" dirty="0" smtClean="0">
                <a:latin typeface="Cherry Cream Soda"/>
                <a:cs typeface="Cherry Cream Soda"/>
              </a:rPr>
              <a:t>. It must not simply make an observation.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962400"/>
            <a:ext cx="1905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419600"/>
            <a:ext cx="312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Cherry Cream Soda"/>
                <a:cs typeface="Cherry Cream Soda"/>
              </a:rPr>
              <a:t>Topic</a:t>
            </a:r>
            <a:endParaRPr lang="en-US" sz="4500" dirty="0">
              <a:latin typeface="Cherry Cream Soda"/>
              <a:cs typeface="Cherry Cream Sod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24064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Assertion</a:t>
            </a:r>
          </a:p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About Topic</a:t>
            </a:r>
            <a:endParaRPr lang="en-US" sz="3500" dirty="0">
              <a:latin typeface="Cherry Cream Soda"/>
              <a:cs typeface="Cherry Cream So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096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herry Cream Soda"/>
                <a:cs typeface="Cherry Cream Soda"/>
              </a:rPr>
              <a:t>What Does A Thesis Statement Include? </a:t>
            </a:r>
            <a:endParaRPr lang="en-US" sz="38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787959"/>
            <a:ext cx="80010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Strong Thesis Statement With An Arguable Point </a:t>
            </a:r>
          </a:p>
          <a:p>
            <a:pPr algn="ctr">
              <a:lnSpc>
                <a:spcPct val="90000"/>
              </a:lnSpc>
            </a:pPr>
            <a:endParaRPr lang="en-US" sz="22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endParaRPr lang="en-US" sz="22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endParaRPr lang="en-US" sz="22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endParaRPr lang="en-US" sz="22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endParaRPr lang="en-US" sz="22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endParaRPr lang="en-US" sz="22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endParaRPr lang="en-US" sz="2100" dirty="0" smtClean="0">
              <a:solidFill>
                <a:srgbClr val="008000"/>
              </a:solidFill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r>
              <a:rPr lang="en-US" sz="21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Weak Thesis Statement That Makes An Observation</a:t>
            </a:r>
          </a:p>
          <a:p>
            <a:pPr algn="ctr">
              <a:lnSpc>
                <a:spcPct val="90000"/>
              </a:lnSpc>
            </a:pPr>
            <a:endParaRPr lang="en-US" sz="2000" dirty="0" smtClean="0">
              <a:latin typeface="Cherry Cream Soda"/>
              <a:cs typeface="Cherry Cream Soda"/>
            </a:endParaRPr>
          </a:p>
          <a:p>
            <a:pPr algn="ctr">
              <a:lnSpc>
                <a:spcPct val="90000"/>
              </a:lnSpc>
            </a:pPr>
            <a:r>
              <a:rPr lang="en-US" sz="2300" dirty="0" smtClean="0">
                <a:latin typeface="Cherry Cream Soda"/>
                <a:cs typeface="Cherry Cream Soda"/>
              </a:rPr>
              <a:t>The first polygraph was developed by Dr. John A. Larson in 1921.</a:t>
            </a:r>
          </a:p>
          <a:p>
            <a:pPr algn="ctr">
              <a:lnSpc>
                <a:spcPct val="90000"/>
              </a:lnSpc>
            </a:pPr>
            <a:endParaRPr lang="en-US" sz="2100" dirty="0" smtClean="0">
              <a:latin typeface="Cherry Cream Soda"/>
              <a:cs typeface="Cherry Cream Soda"/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0"/>
            <a:ext cx="1676400" cy="1738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43965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herry Cream Soda"/>
                <a:cs typeface="Cherry Cream Soda"/>
              </a:rPr>
              <a:t>Because the polygraph has not been proven reliable, even under the most controlled conditions, its use by private employers should be banned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Why Have A Thesis Statement?</a:t>
            </a:r>
            <a:endParaRPr lang="en-US" sz="35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295400"/>
            <a:ext cx="7620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8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An essay without a thesis statement is like a car without a driver</a:t>
            </a:r>
          </a:p>
          <a:p>
            <a:pPr algn="ctr"/>
            <a:endParaRPr lang="en-US" sz="2300" dirty="0" smtClean="0">
              <a:latin typeface="Cherry Cream Soda"/>
              <a:cs typeface="Cherry Cream Soda"/>
            </a:endParaRPr>
          </a:p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Helps you start drafting.</a:t>
            </a:r>
          </a:p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Helps keep you focused.</a:t>
            </a:r>
          </a:p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Helps to narrow your subject</a:t>
            </a:r>
          </a:p>
          <a:p>
            <a:pPr algn="ctr"/>
            <a:r>
              <a:rPr lang="en-US" sz="2300" dirty="0" smtClean="0">
                <a:latin typeface="Cherry Cream Soda"/>
                <a:cs typeface="Cherry Cream Soda"/>
              </a:rPr>
              <a:t>Serves as a point of reference</a:t>
            </a:r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46303"/>
            <a:ext cx="5867400" cy="2911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27" y="443502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893058"/>
            <a:ext cx="800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Why Have A Thesis Statement?</a:t>
            </a:r>
            <a:endParaRPr lang="en-US" sz="3500" dirty="0"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759229"/>
            <a:ext cx="7620000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 smtClean="0">
                <a:latin typeface="Cherry Cream Soda"/>
                <a:cs typeface="Cherry Cream Soda"/>
              </a:rPr>
              <a:t>The thesis statement must control the entire argument. Every paragraph in your paper exists in order to </a:t>
            </a:r>
            <a:r>
              <a:rPr lang="en-US" sz="2300" u="sng" dirty="0" smtClean="0">
                <a:latin typeface="Cherry Cream Soda"/>
                <a:cs typeface="Cherry Cream Soda"/>
              </a:rPr>
              <a:t>support </a:t>
            </a:r>
            <a:r>
              <a:rPr lang="en-US" sz="2300" dirty="0" smtClean="0">
                <a:latin typeface="Cherry Cream Soda"/>
                <a:cs typeface="Cherry Cream Soda"/>
              </a:rPr>
              <a:t>your thesis.</a:t>
            </a:r>
          </a:p>
          <a:p>
            <a:pPr algn="ctr">
              <a:lnSpc>
                <a:spcPct val="90000"/>
              </a:lnSpc>
            </a:pPr>
            <a:endParaRPr lang="en-US" sz="2300" dirty="0" smtClean="0">
              <a:latin typeface="Cherry Cream Soda"/>
              <a:cs typeface="Cherry Cream Soda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latin typeface="Cherry Cream Soda"/>
                <a:cs typeface="Cherry Cream Soda"/>
              </a:rPr>
              <a:t> Accordingly, if one of your paragraphs seems irrelevant to your thesis you have two choices: get rid of the                     paragraph, or </a:t>
            </a:r>
            <a:r>
              <a:rPr lang="en-US" sz="23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rewrite </a:t>
            </a:r>
            <a:r>
              <a:rPr lang="en-US" sz="2300" dirty="0" smtClean="0">
                <a:latin typeface="Cherry Cream Soda"/>
                <a:cs typeface="Cherry Cream Soda"/>
              </a:rPr>
              <a:t>your thesis. </a:t>
            </a:r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26" y="3906747"/>
            <a:ext cx="3825273" cy="275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Persuasive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950690"/>
            <a:ext cx="7924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Cherry Cream Soda"/>
                <a:cs typeface="Cherry Cream Soda"/>
              </a:rPr>
              <a:t>A </a:t>
            </a:r>
            <a:r>
              <a:rPr lang="en-US" sz="2200" dirty="0" smtClean="0">
                <a:latin typeface="Cherry Cream Soda"/>
                <a:cs typeface="Cherry Cream Soda"/>
              </a:rPr>
              <a:t>persuasive paper makes a claim based on opinion, evaluation, or interpretation about a topic and proves this claim with specific evidence.  </a:t>
            </a:r>
          </a:p>
          <a:p>
            <a:pPr algn="ctr"/>
            <a:endParaRPr lang="en-US" sz="2300" b="1" dirty="0" smtClean="0">
              <a:latin typeface="Cherry Cream Soda"/>
              <a:cs typeface="Cherry Cream Soda"/>
            </a:endParaRP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4343400" cy="43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35503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latin typeface="Cherry Cream Soda"/>
                <a:cs typeface="Cherry Cream Soda"/>
              </a:rPr>
              <a:t>A persuasive thesis statement attempts to convince the reader of something! </a:t>
            </a:r>
            <a:endParaRPr lang="en-US" sz="2000" dirty="0">
              <a:solidFill>
                <a:srgbClr val="660066"/>
              </a:solidFill>
              <a:latin typeface="Cherry Cream Soda"/>
              <a:cs typeface="Cherry Cream So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Persuasive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herry Cream Soda"/>
                <a:cs typeface="Cherry Cream Soda"/>
              </a:rPr>
              <a:t>Persuasive thesis example</a:t>
            </a:r>
            <a:r>
              <a:rPr lang="en-US" sz="2000" dirty="0" smtClean="0">
                <a:latin typeface="Cherry Cream Soda"/>
                <a:cs typeface="Cherry Cream Soda"/>
              </a:rPr>
              <a:t>: High school graduates should be required to take a year off to pursue community service projects before entering college in order to increase their maturity and global awareness. </a:t>
            </a:r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00400"/>
            <a:ext cx="5105400" cy="298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D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32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8077200" cy="586740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154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Presto Plans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94492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herry Cream Soda"/>
                <a:cs typeface="Cherry Cream Soda"/>
              </a:rPr>
              <a:t>Types Of Thesis Statements: </a:t>
            </a:r>
            <a:r>
              <a:rPr lang="en-US" sz="3500" dirty="0" smtClean="0">
                <a:solidFill>
                  <a:srgbClr val="008000"/>
                </a:solidFill>
                <a:latin typeface="Cherry Cream Soda"/>
                <a:cs typeface="Cherry Cream Soda"/>
              </a:rPr>
              <a:t>Expository</a:t>
            </a:r>
            <a:endParaRPr lang="en-US" sz="3500" dirty="0">
              <a:solidFill>
                <a:srgbClr val="008000"/>
              </a:solidFill>
              <a:latin typeface="Cherry Cream Soda"/>
              <a:cs typeface="Cherry Cream So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798"/>
            <a:ext cx="8610600" cy="6324601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828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herry Cream Soda"/>
                <a:cs typeface="Cherry Cream Soda"/>
              </a:rPr>
              <a:t>An expository (explanatory) paper explains something to the audience.</a:t>
            </a:r>
          </a:p>
          <a:p>
            <a:pPr algn="ctr"/>
            <a:r>
              <a:rPr lang="en-US" sz="2000" dirty="0" smtClean="0">
                <a:latin typeface="Cherry Cream Soda"/>
                <a:cs typeface="Cherry Cream Soda"/>
              </a:rPr>
              <a:t>  </a:t>
            </a:r>
          </a:p>
          <a:p>
            <a:pPr algn="ctr"/>
            <a:r>
              <a:rPr lang="en-US" sz="2000" b="1" dirty="0" smtClean="0">
                <a:latin typeface="Cherry Cream Soda"/>
                <a:cs typeface="Cherry Cream Soda"/>
              </a:rPr>
              <a:t>Expository thesis example</a:t>
            </a:r>
            <a:r>
              <a:rPr lang="en-US" sz="2000" dirty="0" smtClean="0">
                <a:latin typeface="Cherry Cream Soda"/>
                <a:cs typeface="Cherry Cream Soda"/>
              </a:rPr>
              <a:t>: The life of the typical college student is characterized by time spent studying, attending class, and socializing with peers.</a:t>
            </a:r>
          </a:p>
          <a:p>
            <a:endParaRPr lang="en-US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32276"/>
            <a:ext cx="6400800" cy="259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949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 Collins</dc:creator>
  <cp:lastModifiedBy>Win7</cp:lastModifiedBy>
  <cp:revision>32</cp:revision>
  <dcterms:created xsi:type="dcterms:W3CDTF">2013-12-14T16:16:39Z</dcterms:created>
  <dcterms:modified xsi:type="dcterms:W3CDTF">2014-09-02T14:16:36Z</dcterms:modified>
</cp:coreProperties>
</file>