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9" r:id="rId3"/>
    <p:sldMasterId id="2147483661" r:id="rId4"/>
  </p:sldMasterIdLst>
  <p:notesMasterIdLst>
    <p:notesMasterId r:id="rId25"/>
  </p:notesMasterIdLst>
  <p:sldIdLst>
    <p:sldId id="256" r:id="rId5"/>
    <p:sldId id="276" r:id="rId6"/>
    <p:sldId id="258" r:id="rId7"/>
    <p:sldId id="257" r:id="rId8"/>
    <p:sldId id="259" r:id="rId9"/>
    <p:sldId id="260" r:id="rId10"/>
    <p:sldId id="284" r:id="rId11"/>
    <p:sldId id="261" r:id="rId12"/>
    <p:sldId id="282" r:id="rId13"/>
    <p:sldId id="266" r:id="rId14"/>
    <p:sldId id="283" r:id="rId15"/>
    <p:sldId id="267" r:id="rId16"/>
    <p:sldId id="268" r:id="rId17"/>
    <p:sldId id="274" r:id="rId18"/>
    <p:sldId id="275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tantia" panose="0203060205030603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9UMxY55rLYwiUUjCID7InIe26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933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2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170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307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775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0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04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765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940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72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68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12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46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2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04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311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54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756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9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2" name="Google Shape;12;p27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3" name="Google Shape;13;p27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27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" name="Google Shape;15;p2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8;p29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4;p29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35" name="Google Shape;35;p29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36;p29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7" r:id="rId5"/>
    <p:sldLayoutId id="2147483658" r:id="rId6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38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0" name="Google Shape;90;p38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91" name="Google Shape;91;p3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92;p38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3" name="Google Shape;93;p3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ahoma"/>
              <a:buNone/>
              <a:defRPr sz="1200" b="0" i="0" u="none">
                <a:solidFill>
                  <a:srgbClr val="D1EAE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/>
          <p:nvPr/>
        </p:nvSpPr>
        <p:spPr>
          <a:xfrm rot="-10380000" flipH="1">
            <a:off x="3165475" y="1108075"/>
            <a:ext cx="5257800" cy="4114800"/>
          </a:xfrm>
          <a:custGeom>
            <a:avLst/>
            <a:gdLst/>
            <a:ahLst/>
            <a:cxnLst/>
            <a:rect l="l" t="t" r="r" b="b"/>
            <a:pathLst>
              <a:path w="5257800" h="4114800" extrusionOk="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499" dir="7500041" sx="98500" sy="100079" kx="98485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40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63500" dist="6350" dir="12899787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40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40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4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ahoma"/>
              <a:buNone/>
              <a:defRPr sz="1200" b="0" i="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lang="en-US" sz="5600" b="1" i="0" u="none" strike="noStrike" cap="none" dirty="0" smtClean="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Rhetoric/Rhetorical </a:t>
            </a:r>
            <a:r>
              <a:rPr lang="en-US" sz="5600" b="1" i="0" u="none" strike="noStrike" cap="none" dirty="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Devices</a:t>
            </a:r>
            <a:endParaRPr sz="5600" b="1" i="0" u="none" strike="noStrike" cap="none" dirty="0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 txBox="1"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sz="26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How </a:t>
            </a:r>
            <a:r>
              <a:rPr lang="en-US" sz="2600" b="1" i="0" u="sng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writers</a:t>
            </a:r>
            <a:r>
              <a:rPr lang="en-US" sz="2600" b="0" i="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use language to influence the </a:t>
            </a:r>
            <a:r>
              <a:rPr lang="en-US" sz="2600" b="1" i="0" u="sng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reader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Metaphor and simile</a:t>
            </a:r>
            <a:endParaRPr/>
          </a:p>
        </p:txBody>
      </p:sp>
      <p:sp>
        <p:nvSpPr>
          <p:cNvPr id="194" name="Google Shape;194;p1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Definition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Types of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imagery</a:t>
            </a:r>
            <a:endParaRPr/>
          </a:p>
          <a:p>
            <a:pPr marL="914400" marR="0" lvl="2" indent="-2460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Metaphor – one object is said to be the same as another</a:t>
            </a:r>
            <a:endParaRPr/>
          </a:p>
          <a:p>
            <a:pPr marL="914400" marR="0" lvl="2" indent="-2460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⚫"/>
            </a:pPr>
            <a:r>
              <a:rPr lang="en-US" sz="20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Simile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objects are compared to each other – look for ‘like’ or ‘as’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Effects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Makes the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writing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more interesting and imaginative for the reader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 dead as a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dodo</a:t>
            </a:r>
            <a:endParaRPr/>
          </a:p>
          <a:p>
            <a:pPr marL="273050" marR="0" lvl="0" indent="-12827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endParaRPr sz="2400" b="1" i="0" u="sng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use of components in a sentence that are grammatically the same; or similar in their construction, sound, meaning, or meter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120015" indent="0">
              <a:buNone/>
            </a:pPr>
            <a:r>
              <a:rPr lang="en-US" dirty="0" smtClean="0"/>
              <a:t>Examples:</a:t>
            </a:r>
            <a:endParaRPr lang="en-US" dirty="0"/>
          </a:p>
          <a:p>
            <a:r>
              <a:rPr lang="en-US" dirty="0" smtClean="0"/>
              <a:t>Flying </a:t>
            </a:r>
            <a:r>
              <a:rPr lang="en-US" dirty="0"/>
              <a:t>is fast, comfortable, and </a:t>
            </a:r>
            <a:r>
              <a:rPr lang="en-US" dirty="0" smtClean="0"/>
              <a:t>safe</a:t>
            </a:r>
          </a:p>
          <a:p>
            <a:r>
              <a:rPr lang="en-US" dirty="0"/>
              <a:t>He wanted to have a new house to live in, </a:t>
            </a:r>
            <a:r>
              <a:rPr lang="en-US" dirty="0" smtClean="0"/>
              <a:t>a friendly dog to play with, and </a:t>
            </a:r>
            <a:r>
              <a:rPr lang="en-US" dirty="0"/>
              <a:t>a new car to </a:t>
            </a:r>
            <a:r>
              <a:rPr lang="en-US" dirty="0" smtClean="0"/>
              <a:t>drive.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240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Over-exaggeration</a:t>
            </a: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Definition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writer uses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superlatives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adjectives to make a situation seem much worse / better than it really is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Effects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Shows the writer’s strong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feelings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Can be used in humorous or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ironic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ways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Many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schools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have become like learning factories</a:t>
            </a:r>
            <a:endParaRPr/>
          </a:p>
          <a:p>
            <a:pPr marL="273050" marR="0" lvl="0" indent="-12827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Charged </a:t>
            </a:r>
            <a:r>
              <a:rPr lang="en-US" sz="5000" b="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dirty="0"/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Definition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that is used to create a particular emotional response in the reader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Effects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Can create strong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feelings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such as anger, guilt, joy, concern, empathy, hope etc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Involves the reader in the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text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disastrous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situation will only get worse unless we do something about it</a:t>
            </a:r>
            <a:endParaRPr/>
          </a:p>
          <a:p>
            <a:pPr marL="273050" marR="0" lvl="0" indent="-12827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>
            <a:spLocks noGrp="1"/>
          </p:cNvSpPr>
          <p:nvPr>
            <p:ph type="ctrTitle" idx="4294967295"/>
          </p:nvPr>
        </p:nvSpPr>
        <p:spPr>
          <a:xfrm>
            <a:off x="1219200" y="2895600"/>
            <a:ext cx="60198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 fontScale="9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040"/>
              <a:buFont typeface="Calibri"/>
              <a:buNone/>
            </a:pPr>
            <a:r>
              <a:rPr lang="en-US" sz="504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Aristotle’s Triangle</a:t>
            </a:r>
            <a:br>
              <a:rPr lang="en-US" sz="504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4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Logos, Ethos, Pathos</a:t>
            </a:r>
            <a:endParaRPr sz="5040" b="1" i="0" u="none" strike="noStrike" cap="none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82296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Aristotle’s Triangle: A pictorial analysis of the speaking or writing situation.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			       Speaker</a:t>
            </a:r>
            <a:endParaRPr/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  Audience		            		           Purpose or 							subject </a:t>
            </a:r>
            <a:endParaRPr/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2743200" y="2209800"/>
            <a:ext cx="3602037" cy="3505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title"/>
          </p:nvPr>
        </p:nvSpPr>
        <p:spPr>
          <a:xfrm>
            <a:off x="0" y="533400"/>
            <a:ext cx="9144000" cy="19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order for a </a:t>
            </a:r>
            <a:r>
              <a:rPr lang="en-US" sz="40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speaker</a:t>
            </a:r>
            <a:r>
              <a:rPr lang="en-US" sz="4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or writer to speak or write, he or she MUST consider both the </a:t>
            </a:r>
            <a:r>
              <a:rPr lang="en-US" sz="40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audience</a:t>
            </a:r>
            <a:r>
              <a:rPr lang="en-US" sz="4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40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r>
              <a:rPr lang="en-US" sz="4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 example: If you are talking to an elementary school class, your topic, diction, and tone will be different than if you were speaking to a high school class. </a:t>
            </a:r>
            <a:endParaRPr/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Another example: When you talk to your friends, your topic, diction, and tone are different than when you talk to your parents or teachers. </a:t>
            </a:r>
            <a:endParaRPr/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3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162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</a:t>
            </a:r>
            <a:r>
              <a:rPr lang="en-US" sz="26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speaker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uses different approaches to influence the audience’s attitude toward the subject. These are the three ways you can appeal to an audience. </a:t>
            </a:r>
            <a:endParaRPr/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Logos</a:t>
            </a: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(logic)</a:t>
            </a:r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Logos </a:t>
            </a:r>
            <a:r>
              <a:rPr lang="en-US" sz="2600" b="0" i="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refers to any attempt to appeal to the intellect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Everyday arguments rely heavily on ethos and pathos, but </a:t>
            </a:r>
            <a:r>
              <a:rPr lang="en-US" sz="2600" b="0" i="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academic arguments rely more on logos</a:t>
            </a:r>
            <a:r>
              <a:rPr lang="en-US" sz="26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 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i="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Use clear and reasonable ideas with proof (any statistic)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⚫"/>
            </a:pPr>
            <a:r>
              <a:rPr lang="en-US" sz="2400" b="0" i="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Effect of appeal: Evokes a cognitive, rational response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Char char="⚫"/>
            </a:pPr>
            <a:r>
              <a:rPr lang="en-US" sz="22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For example: </a:t>
            </a:r>
            <a:endParaRPr/>
          </a:p>
          <a:p>
            <a:pPr marL="914400" marR="0" lvl="2" indent="-246062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Nine out of ten dentists prefer Crest toothpaste. </a:t>
            </a: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914400" marR="0" lvl="2" indent="-246062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If you have a good education, you are more likely to find a good job. </a:t>
            </a:r>
            <a:endParaRPr/>
          </a:p>
          <a:p>
            <a:pPr marL="914400" marR="0" lvl="2" indent="-2460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524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Ethos</a:t>
            </a: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(ethical or credibility)</a:t>
            </a:r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9762" marR="0" lvl="1" indent="-24606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Char char="⚫"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Related to the English word “ethics”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refers to the trustworthiness of the speaker/writer.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Effective persuasive strategy because 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when we believe that the speaker does not intend to do us harm, we will more likely listen</a:t>
            </a:r>
            <a:r>
              <a:rPr lang="en-US" sz="2200" b="0" i="0" u="none" strike="noStrike" cap="none" dirty="0" smtClean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Char char="⚫"/>
            </a:pPr>
            <a:endParaRPr dirty="0"/>
          </a:p>
          <a:p>
            <a:pPr marL="639762" marR="0" lvl="1" indent="-246062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Char char="⚫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person must be qualified to give this speech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 lang="en-US" sz="2200" b="0" i="0" u="none" strike="noStrike" cap="none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39762" marR="0" lvl="1" indent="-246062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Char char="⚫"/>
            </a:pPr>
            <a:endParaRPr dirty="0"/>
          </a:p>
          <a:p>
            <a:pPr marL="639762" marR="0" lvl="1" indent="-246062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Char char="⚫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 </a:t>
            </a:r>
            <a:r>
              <a:rPr lang="en-US" sz="2200" b="0" i="0" u="none" strike="noStrike" cap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must be credible and knowledgeable about the content about the speech or piece of </a:t>
            </a:r>
            <a:r>
              <a:rPr lang="en-US" sz="2200" b="0" i="0" u="none" strike="noStrike" cap="none" dirty="0" smtClean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writing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1" i="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Rhetoric</a:t>
            </a:r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⚫"/>
            </a:pPr>
            <a:r>
              <a:rPr lang="en-US" sz="2400" b="0" i="0" u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Rhetoric is a fancy word for using persuasive techniques in writing or speaking. 		</a:t>
            </a:r>
            <a:br>
              <a:rPr lang="en-US" sz="2400" b="0" i="0" u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 b="1" i="0" u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Basically: using language effectively or persuasively</a:t>
            </a:r>
          </a:p>
          <a:p>
            <a:pPr marL="273050" marR="0" lvl="0" indent="-158432" algn="l" rtl="0"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805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Pathos</a:t>
            </a: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(Emotions) </a:t>
            </a:r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39762" marR="0" lvl="1" indent="-2460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Pathos is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related to the words pathetic, sympathy and empathy.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 Whenever you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accept a claim based on how it makes you feel without fully analyzing the rationale behind the claim, you are acting on pathos.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 the writer or speaker, you try to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appeal to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their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emotions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may want them to feel sympathy or joy</a:t>
            </a:r>
            <a:endParaRPr/>
          </a:p>
          <a:p>
            <a:pPr marL="639762" marR="0" lvl="1" indent="-2460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Effect of appeal: Evokes a personal, emotional response</a:t>
            </a:r>
            <a:endParaRPr/>
          </a:p>
          <a:p>
            <a:pPr marL="914400" marR="0" lvl="2" indent="-246062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For example: </a:t>
            </a:r>
            <a:endParaRPr sz="2100" b="0" i="0" u="none" strike="noStrike" cap="non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1187450" marR="0" lvl="3" indent="-209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commercials about the starving children or dogs use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pathos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to appeal to your emotions hoping to persuade you to believe in their purpose. </a:t>
            </a:r>
            <a:endParaRPr sz="19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58432" algn="l" rtl="0"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805"/>
              <a:buFont typeface="Noto Sans Symbols"/>
              <a:buNone/>
            </a:pPr>
            <a:endParaRPr sz="19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</a:pPr>
            <a:r>
              <a:rPr lang="en-US"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Examples of Rhetorical Devices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Rhetorical question</a:t>
            </a:r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Definition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writer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will not expect you to answer this question – they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suggest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answer for you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Effects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Draws the reader into the text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Introduces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ideas / topics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Makes the reader think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Should the UK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leave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European Union?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Alliteration</a:t>
            </a:r>
            <a:endParaRPr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Definition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Within a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sentence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a series of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words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will begin with the same sound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Effects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Draws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attention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to the key words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Can be used to reinforce ideas / concepts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May be used for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humorous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effect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Politics is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probably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pointless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Lists of 3</a:t>
            </a:r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Definition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Three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nouns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adjectives or verbs will be used in a list within a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sentence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Effects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‘magic 3’ fixes itself in the reader’s mind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Highlights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important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ideas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School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uniforms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are uncomfortable, unattractive and unfashionable</a:t>
            </a:r>
            <a:endParaRPr/>
          </a:p>
          <a:p>
            <a:pPr marL="273050" marR="0" lvl="0" indent="-12827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Restatement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expressing the same idea in different </a:t>
            </a:r>
            <a:r>
              <a:rPr lang="en-US" dirty="0" smtClean="0"/>
              <a:t>words</a:t>
            </a:r>
          </a:p>
          <a:p>
            <a:r>
              <a:rPr lang="en-US" dirty="0" smtClean="0"/>
              <a:t>Helps with understanding and </a:t>
            </a:r>
          </a:p>
          <a:p>
            <a:endParaRPr lang="en-US" dirty="0"/>
          </a:p>
          <a:p>
            <a:r>
              <a:rPr lang="en-US" dirty="0"/>
              <a:t>“Fred showed some very </a:t>
            </a:r>
            <a:r>
              <a:rPr lang="en-US" b="1" i="1" dirty="0"/>
              <a:t>belligerent</a:t>
            </a:r>
            <a:r>
              <a:rPr lang="en-US" dirty="0"/>
              <a:t> traits, such as shouting at other </a:t>
            </a:r>
            <a:r>
              <a:rPr lang="en-US" dirty="0" smtClean="0"/>
              <a:t>drivers and </a:t>
            </a:r>
            <a:r>
              <a:rPr lang="en-US" dirty="0"/>
              <a:t>constantly getting into fights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163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Repetition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Definition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technique of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repeating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 same word and phrase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Effects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Highlights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key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messages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Reinforces important points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Links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different parts of the text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</a:pPr>
            <a:r>
              <a:rPr lang="en-US" sz="28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</a:t>
            </a:r>
            <a:endParaRPr/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class is </a:t>
            </a:r>
            <a:r>
              <a:rPr lang="en-US" sz="2400" b="1" i="0" u="sng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boring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boring, boring.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Antithesis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two opposite ideas are put together in a sentence to achieve a contrasting effect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emphasizes the idea of contrast by parallel structures of the contrasted phrases or </a:t>
            </a:r>
            <a:r>
              <a:rPr lang="en-US" dirty="0" smtClean="0"/>
              <a:t>clauses</a:t>
            </a:r>
          </a:p>
          <a:p>
            <a:endParaRPr lang="en-US" dirty="0"/>
          </a:p>
          <a:p>
            <a:r>
              <a:rPr lang="en-US" dirty="0"/>
              <a:t>“Setting foot on the moon may be a small step for a man but a giant step for mankind</a:t>
            </a:r>
            <a:r>
              <a:rPr lang="en-US" dirty="0" smtClean="0"/>
              <a:t>.”</a:t>
            </a:r>
          </a:p>
          <a:p>
            <a:r>
              <a:rPr lang="en-US" dirty="0"/>
              <a:t>“It was the best of times, it was the worst of </a:t>
            </a:r>
            <a:r>
              <a:rPr lang="en-US" dirty="0" smtClean="0"/>
              <a:t>times”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35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761</Words>
  <Application>Microsoft Office PowerPoint</Application>
  <PresentationFormat>On-screen Show (4:3)</PresentationFormat>
  <Paragraphs>128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Noto Sans Symbols</vt:lpstr>
      <vt:lpstr>Tahoma</vt:lpstr>
      <vt:lpstr>Calibri</vt:lpstr>
      <vt:lpstr>Constantia</vt:lpstr>
      <vt:lpstr>1_Flow</vt:lpstr>
      <vt:lpstr>Flow</vt:lpstr>
      <vt:lpstr>2_Flow</vt:lpstr>
      <vt:lpstr>3_Flow</vt:lpstr>
      <vt:lpstr>Rhetoric/Rhetorical Devices</vt:lpstr>
      <vt:lpstr>Rhetoric</vt:lpstr>
      <vt:lpstr>Examples of Rhetorical Devices</vt:lpstr>
      <vt:lpstr>Rhetorical question</vt:lpstr>
      <vt:lpstr>Alliteration</vt:lpstr>
      <vt:lpstr>Lists of 3</vt:lpstr>
      <vt:lpstr>Restatement</vt:lpstr>
      <vt:lpstr>Repetition</vt:lpstr>
      <vt:lpstr>Antithesis</vt:lpstr>
      <vt:lpstr>Metaphor and simile</vt:lpstr>
      <vt:lpstr>Parallelism</vt:lpstr>
      <vt:lpstr>Over-exaggeration</vt:lpstr>
      <vt:lpstr>Charged language</vt:lpstr>
      <vt:lpstr>Aristotle’s Triangle Logos, Ethos, Pathos</vt:lpstr>
      <vt:lpstr>PowerPoint Presentation</vt:lpstr>
      <vt:lpstr>In order for a speaker or writer to speak or write, he or she MUST consider both the audience and purpose. </vt:lpstr>
      <vt:lpstr>PowerPoint Presentation</vt:lpstr>
      <vt:lpstr>Logos (logic)</vt:lpstr>
      <vt:lpstr>Ethos (ethical or credibility)</vt:lpstr>
      <vt:lpstr>Pathos (Emotions)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Rhetoric/Rhetorical Devices</dc:title>
  <dc:creator>RW</dc:creator>
  <cp:lastModifiedBy>Kimberly Craigs</cp:lastModifiedBy>
  <cp:revision>3</cp:revision>
  <dcterms:created xsi:type="dcterms:W3CDTF">2007-05-16T06:10:44Z</dcterms:created>
  <dcterms:modified xsi:type="dcterms:W3CDTF">2019-11-13T12:50:02Z</dcterms:modified>
</cp:coreProperties>
</file>