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6" r:id="rId1"/>
  </p:sldMasterIdLst>
  <p:sldIdLst>
    <p:sldId id="29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5" d="100"/>
          <a:sy n="45" d="100"/>
        </p:scale>
        <p:origin x="-9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338104-D375-FD40-A48C-97E14F93CFB1}" type="datetimeFigureOut">
              <a:rPr lang="en-US" smtClean="0"/>
              <a:t>12/14/14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646C8C-B680-4647-8DA3-7D8827CE2FE8}" type="slidenum">
              <a:rPr lang="en-US" smtClean="0"/>
              <a:t>‹#›</a:t>
            </a:fld>
            <a:endParaRPr lang="en-US"/>
          </a:p>
        </p:txBody>
      </p:sp>
    </p:spTree>
    <p:extLst>
      <p:ext uri="{BB962C8B-B14F-4D97-AF65-F5344CB8AC3E}">
        <p14:creationId xmlns:p14="http://schemas.microsoft.com/office/powerpoint/2010/main" val="996475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38104-D375-FD40-A48C-97E14F93CFB1}" type="datetimeFigureOut">
              <a:rPr lang="en-US" smtClean="0"/>
              <a:t>12/14/14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461ED-F23C-A743-96C4-CB6D88651FB2}" type="slidenum">
              <a:rPr lang="en-US" smtClean="0"/>
              <a:t>‹#›</a:t>
            </a:fld>
            <a:endParaRPr lang="en-US"/>
          </a:p>
        </p:txBody>
      </p:sp>
    </p:spTree>
    <p:extLst>
      <p:ext uri="{BB962C8B-B14F-4D97-AF65-F5344CB8AC3E}">
        <p14:creationId xmlns:p14="http://schemas.microsoft.com/office/powerpoint/2010/main" val="4161262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38104-D375-FD40-A48C-97E14F93CFB1}" type="datetimeFigureOut">
              <a:rPr lang="en-US" smtClean="0"/>
              <a:t>12/14/14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461ED-F23C-A743-96C4-CB6D88651FB2}" type="slidenum">
              <a:rPr lang="en-US" smtClean="0"/>
              <a:t>‹#›</a:t>
            </a:fld>
            <a:endParaRPr lang="en-US"/>
          </a:p>
        </p:txBody>
      </p:sp>
    </p:spTree>
    <p:extLst>
      <p:ext uri="{BB962C8B-B14F-4D97-AF65-F5344CB8AC3E}">
        <p14:creationId xmlns:p14="http://schemas.microsoft.com/office/powerpoint/2010/main" val="834631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338104-D375-FD40-A48C-97E14F93CFB1}" type="datetimeFigureOut">
              <a:rPr lang="en-US" smtClean="0"/>
              <a:t>12/14/14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461ED-F23C-A743-96C4-CB6D88651FB2}" type="slidenum">
              <a:rPr lang="en-US" smtClean="0"/>
              <a:t>‹#›</a:t>
            </a:fld>
            <a:endParaRPr lang="en-US"/>
          </a:p>
        </p:txBody>
      </p:sp>
    </p:spTree>
    <p:extLst>
      <p:ext uri="{BB962C8B-B14F-4D97-AF65-F5344CB8AC3E}">
        <p14:creationId xmlns:p14="http://schemas.microsoft.com/office/powerpoint/2010/main" val="332942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338104-D375-FD40-A48C-97E14F93CFB1}" type="datetimeFigureOut">
              <a:rPr lang="en-US" smtClean="0"/>
              <a:t>12/14/14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461ED-F23C-A743-96C4-CB6D88651FB2}" type="slidenum">
              <a:rPr lang="en-US" smtClean="0"/>
              <a:t>‹#›</a:t>
            </a:fld>
            <a:endParaRPr lang="en-US"/>
          </a:p>
        </p:txBody>
      </p:sp>
    </p:spTree>
    <p:extLst>
      <p:ext uri="{BB962C8B-B14F-4D97-AF65-F5344CB8AC3E}">
        <p14:creationId xmlns:p14="http://schemas.microsoft.com/office/powerpoint/2010/main" val="410264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338104-D375-FD40-A48C-97E14F93CFB1}" type="datetimeFigureOut">
              <a:rPr lang="en-US" smtClean="0"/>
              <a:t>12/14/14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A461ED-F23C-A743-96C4-CB6D88651FB2}" type="slidenum">
              <a:rPr lang="en-US" smtClean="0"/>
              <a:t>‹#›</a:t>
            </a:fld>
            <a:endParaRPr lang="en-US"/>
          </a:p>
        </p:txBody>
      </p:sp>
    </p:spTree>
    <p:extLst>
      <p:ext uri="{BB962C8B-B14F-4D97-AF65-F5344CB8AC3E}">
        <p14:creationId xmlns:p14="http://schemas.microsoft.com/office/powerpoint/2010/main" val="1078039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338104-D375-FD40-A48C-97E14F93CFB1}" type="datetimeFigureOut">
              <a:rPr lang="en-US" smtClean="0"/>
              <a:t>12/14/14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A461ED-F23C-A743-96C4-CB6D88651FB2}" type="slidenum">
              <a:rPr lang="en-US" smtClean="0"/>
              <a:t>‹#›</a:t>
            </a:fld>
            <a:endParaRPr lang="en-US"/>
          </a:p>
        </p:txBody>
      </p:sp>
    </p:spTree>
    <p:extLst>
      <p:ext uri="{BB962C8B-B14F-4D97-AF65-F5344CB8AC3E}">
        <p14:creationId xmlns:p14="http://schemas.microsoft.com/office/powerpoint/2010/main" val="871761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338104-D375-FD40-A48C-97E14F93CFB1}" type="datetimeFigureOut">
              <a:rPr lang="en-US" smtClean="0"/>
              <a:t>12/14/14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A461ED-F23C-A743-96C4-CB6D88651FB2}" type="slidenum">
              <a:rPr lang="en-US" smtClean="0"/>
              <a:t>‹#›</a:t>
            </a:fld>
            <a:endParaRPr lang="en-US"/>
          </a:p>
        </p:txBody>
      </p:sp>
    </p:spTree>
    <p:extLst>
      <p:ext uri="{BB962C8B-B14F-4D97-AF65-F5344CB8AC3E}">
        <p14:creationId xmlns:p14="http://schemas.microsoft.com/office/powerpoint/2010/main" val="3726595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338104-D375-FD40-A48C-97E14F93CFB1}" type="datetimeFigureOut">
              <a:rPr lang="en-US" smtClean="0"/>
              <a:t>12/14/14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A461ED-F23C-A743-96C4-CB6D88651FB2}" type="slidenum">
              <a:rPr lang="en-US" smtClean="0"/>
              <a:t>‹#›</a:t>
            </a:fld>
            <a:endParaRPr lang="en-US"/>
          </a:p>
        </p:txBody>
      </p:sp>
    </p:spTree>
    <p:extLst>
      <p:ext uri="{BB962C8B-B14F-4D97-AF65-F5344CB8AC3E}">
        <p14:creationId xmlns:p14="http://schemas.microsoft.com/office/powerpoint/2010/main" val="1770586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338104-D375-FD40-A48C-97E14F93CFB1}" type="datetimeFigureOut">
              <a:rPr lang="en-US" smtClean="0"/>
              <a:t>12/14/14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A461ED-F23C-A743-96C4-CB6D88651FB2}" type="slidenum">
              <a:rPr lang="en-US" smtClean="0"/>
              <a:t>‹#›</a:t>
            </a:fld>
            <a:endParaRPr lang="en-US"/>
          </a:p>
        </p:txBody>
      </p:sp>
    </p:spTree>
    <p:extLst>
      <p:ext uri="{BB962C8B-B14F-4D97-AF65-F5344CB8AC3E}">
        <p14:creationId xmlns:p14="http://schemas.microsoft.com/office/powerpoint/2010/main" val="990780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338104-D375-FD40-A48C-97E14F93CFB1}" type="datetimeFigureOut">
              <a:rPr lang="en-US" smtClean="0"/>
              <a:t>12/14/14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A461ED-F23C-A743-96C4-CB6D88651FB2}" type="slidenum">
              <a:rPr lang="en-US" smtClean="0"/>
              <a:t>‹#›</a:t>
            </a:fld>
            <a:endParaRPr lang="en-US"/>
          </a:p>
        </p:txBody>
      </p:sp>
    </p:spTree>
    <p:extLst>
      <p:ext uri="{BB962C8B-B14F-4D97-AF65-F5344CB8AC3E}">
        <p14:creationId xmlns:p14="http://schemas.microsoft.com/office/powerpoint/2010/main" val="22518432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338104-D375-FD40-A48C-97E14F93CFB1}" type="datetimeFigureOut">
              <a:rPr lang="en-US" smtClean="0"/>
              <a:t>12/14/14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A461ED-F23C-A743-96C4-CB6D88651FB2}" type="slidenum">
              <a:rPr lang="en-US" smtClean="0"/>
              <a:t>‹#›</a:t>
            </a:fld>
            <a:endParaRPr lang="en-US"/>
          </a:p>
        </p:txBody>
      </p:sp>
    </p:spTree>
    <p:extLst>
      <p:ext uri="{BB962C8B-B14F-4D97-AF65-F5344CB8AC3E}">
        <p14:creationId xmlns:p14="http://schemas.microsoft.com/office/powerpoint/2010/main" val="1904955739"/>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 Id="rId3"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i="1" dirty="0">
                <a:latin typeface="Times New Roman" charset="0"/>
                <a:cs typeface="+mj-cs"/>
              </a:rPr>
              <a:t>To Kill A </a:t>
            </a:r>
            <a:r>
              <a:rPr lang="en-US" i="1" dirty="0" smtClean="0">
                <a:latin typeface="Times New Roman" charset="0"/>
                <a:cs typeface="+mj-cs"/>
              </a:rPr>
              <a:t>Mockingbird</a:t>
            </a:r>
            <a:br>
              <a:rPr lang="en-US" i="1" dirty="0" smtClean="0">
                <a:latin typeface="Times New Roman" charset="0"/>
                <a:cs typeface="+mj-cs"/>
              </a:rPr>
            </a:br>
            <a:r>
              <a:rPr lang="en-US" i="1" dirty="0" smtClean="0">
                <a:latin typeface="Times New Roman" charset="0"/>
              </a:rPr>
              <a:t>Part II (Chapters 12-31)</a:t>
            </a:r>
            <a:endParaRPr lang="en-US" i="1" dirty="0">
              <a:latin typeface="Times New Roman" charset="0"/>
              <a:cs typeface="+mj-cs"/>
            </a:endParaRPr>
          </a:p>
        </p:txBody>
      </p:sp>
      <p:sp>
        <p:nvSpPr>
          <p:cNvPr id="2051" name="Rectangle 3"/>
          <p:cNvSpPr>
            <a:spLocks noGrp="1" noChangeArrowheads="1"/>
          </p:cNvSpPr>
          <p:nvPr>
            <p:ph type="subTitle" idx="1"/>
          </p:nvPr>
        </p:nvSpPr>
        <p:spPr/>
        <p:txBody>
          <a:bodyPr/>
          <a:lstStyle/>
          <a:p>
            <a:pPr eaLnBrk="1" hangingPunct="1">
              <a:defRPr/>
            </a:pPr>
            <a:r>
              <a:rPr lang="en-US" sz="5400" dirty="0" smtClean="0">
                <a:solidFill>
                  <a:schemeClr val="tx2"/>
                </a:solidFill>
                <a:latin typeface="Times New Roman" pitchFamily="18" charset="0"/>
                <a:ea typeface="+mn-ea"/>
                <a:cs typeface="+mn-cs"/>
              </a:rPr>
              <a:t>Harper Lee</a:t>
            </a:r>
          </a:p>
          <a:p>
            <a:pPr eaLnBrk="1" hangingPunct="1">
              <a:defRPr/>
            </a:pPr>
            <a:endParaRPr lang="en-US" sz="5400" dirty="0" smtClean="0">
              <a:solidFill>
                <a:schemeClr val="tx2"/>
              </a:solidFill>
              <a:latin typeface="Times New Roman" pitchFamily="18" charset="0"/>
              <a:ea typeface="+mn-ea"/>
              <a:cs typeface="+mn-cs"/>
            </a:endParaRPr>
          </a:p>
        </p:txBody>
      </p:sp>
    </p:spTree>
    <p:extLst>
      <p:ext uri="{BB962C8B-B14F-4D97-AF65-F5344CB8AC3E}">
        <p14:creationId xmlns:p14="http://schemas.microsoft.com/office/powerpoint/2010/main" val="2373075271"/>
      </p:ext>
    </p:extLst>
  </p:cSld>
  <p:clrMapOvr>
    <a:masterClrMapping/>
  </p:clrMapOvr>
  <p:transition xmlns:p14="http://schemas.microsoft.com/office/powerpoint/2010/main" spd="slow">
    <p:split orient="ver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17</a:t>
            </a:r>
          </a:p>
        </p:txBody>
      </p:sp>
      <p:pic>
        <p:nvPicPr>
          <p:cNvPr id="46084" name="Picture 5" descr="museum001a"/>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838200" y="2362200"/>
            <a:ext cx="2895600" cy="2743200"/>
          </a:xfrm>
          <a:noFill/>
          <a:extLst>
            <a:ext uri="{909E8E84-426E-40dd-AFC4-6F175D3DCCD1}">
              <a14:hiddenFill xmlns:a14="http://schemas.microsoft.com/office/drawing/2010/main">
                <a:solidFill>
                  <a:srgbClr val="FFFFFF"/>
                </a:solidFill>
              </a14:hiddenFill>
            </a:ext>
          </a:extLst>
        </p:spPr>
      </p:pic>
      <p:pic>
        <p:nvPicPr>
          <p:cNvPr id="46085" name="Picture 6" descr="courtroom112006av1"/>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l="20330" r="20330"/>
          <a:stretch>
            <a:fillRect/>
          </a:stretch>
        </p:blipFill>
        <p:spPr>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34454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17</a:t>
            </a:r>
          </a:p>
        </p:txBody>
      </p:sp>
      <p:sp>
        <p:nvSpPr>
          <p:cNvPr id="56323" name="Rectangle 3"/>
          <p:cNvSpPr>
            <a:spLocks noGrp="1" noRot="1" noChangeArrowheads="1"/>
          </p:cNvSpPr>
          <p:nvPr>
            <p:ph idx="1"/>
          </p:nvPr>
        </p:nvSpPr>
        <p:spPr/>
        <p:txBody>
          <a:bodyPr>
            <a:normAutofit/>
          </a:bodyPr>
          <a:lstStyle/>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The prosecutor, Mr. Gilmer, questions Heck Tate about the events that occurred on November 21 at the Ewell residence.</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When Tate arrived, Mayella was beaten and bruised. She accused Tom Robinson of rape.</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Atticus cross-examines Heck who tells him that no doctor was called to Ewell home, and that all the bruises were concentrated on the right side of her face.</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Bob Ewell takes the stand. Bob Ewell and his children live behind the town garbage dump in a tin-roofed cabin and that the front yard is full of trash.</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Ewell testifies that on the night in question, he was coming out of the woods with a load of kindling when he heard his daughter scream.</a:t>
            </a:r>
          </a:p>
        </p:txBody>
      </p:sp>
    </p:spTree>
    <p:extLst>
      <p:ext uri="{BB962C8B-B14F-4D97-AF65-F5344CB8AC3E}">
        <p14:creationId xmlns:p14="http://schemas.microsoft.com/office/powerpoint/2010/main" val="125340580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17</a:t>
            </a:r>
          </a:p>
        </p:txBody>
      </p:sp>
      <p:sp>
        <p:nvSpPr>
          <p:cNvPr id="57347" name="Rectangle 3"/>
          <p:cNvSpPr>
            <a:spLocks noGrp="1" noRot="1" noChangeArrowheads="1"/>
          </p:cNvSpPr>
          <p:nvPr>
            <p:ph idx="1"/>
          </p:nvPr>
        </p:nvSpPr>
        <p:spPr/>
        <p:txBody>
          <a:bodyPr>
            <a:normAutofit/>
          </a:bodyPr>
          <a:lstStyle/>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When he reached the house, he saw Tom raping his daughter.</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Robinson fled as Ewell entered the house. He checked on his daughter and ran for the sheriff.</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Atticus cross-examines and asks why no doctor was called. Ewell says it was too expensive and there was no need.</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Atticus has Bob Ewell write his name so the court can see. The jury sees that he is left-handed and a left-handed man would be more likely to leave bruises on the right side of a girl</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face. </a:t>
            </a:r>
          </a:p>
          <a:p>
            <a:pPr eaLnBrk="1" hangingPunct="1">
              <a:lnSpc>
                <a:spcPct val="80000"/>
              </a:lnSpc>
              <a:buClr>
                <a:schemeClr val="tx2"/>
              </a:buClr>
              <a:buFont typeface="Wingdings" charset="0"/>
              <a:buNone/>
              <a:defRPr/>
            </a:pPr>
            <a:endParaRPr lang="en-US" sz="2400" dirty="0">
              <a:solidFill>
                <a:schemeClr val="tx2"/>
              </a:solidFill>
              <a:latin typeface="Times New Roman" charset="0"/>
              <a:cs typeface="+mn-cs"/>
            </a:endParaRPr>
          </a:p>
          <a:p>
            <a:pPr eaLnBrk="1" hangingPunct="1">
              <a:lnSpc>
                <a:spcPct val="80000"/>
              </a:lnSpc>
              <a:buFont typeface="Arial" charset="0"/>
              <a:buNone/>
              <a:defRPr/>
            </a:pPr>
            <a:endParaRPr lang="en-US" sz="1600" dirty="0">
              <a:latin typeface="Times New Roman" charset="0"/>
              <a:cs typeface="+mn-cs"/>
            </a:endParaRPr>
          </a:p>
        </p:txBody>
      </p:sp>
    </p:spTree>
    <p:extLst>
      <p:ext uri="{BB962C8B-B14F-4D97-AF65-F5344CB8AC3E}">
        <p14:creationId xmlns:p14="http://schemas.microsoft.com/office/powerpoint/2010/main" val="231523566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18</a:t>
            </a:r>
          </a:p>
        </p:txBody>
      </p:sp>
      <p:sp>
        <p:nvSpPr>
          <p:cNvPr id="58371" name="Rectangle 3"/>
          <p:cNvSpPr>
            <a:spLocks noGrp="1" noRot="1" noChangeArrowheads="1"/>
          </p:cNvSpPr>
          <p:nvPr>
            <p:ph idx="1"/>
          </p:nvPr>
        </p:nvSpPr>
        <p:spPr/>
        <p:txBody>
          <a:bodyPr>
            <a:normAutofit lnSpcReduction="10000"/>
          </a:bodyPr>
          <a:lstStyle/>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As the trial continues, the town is glued to the proceedings, and cannot wait until Mayella takes the stand.</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When she does, she is terrified.</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She says she called Tom Robinson inside the fence and offered him a nickel to break apart an old dresser.</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Once Tom was inside the house, he raped her.</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In Atticus</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cross-examination, Mayella confesses that she has seven unhelpful younger siblings, a drunken father and feels mostly alone.</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Atticus asks her why she </a:t>
            </a:r>
            <a:r>
              <a:rPr lang="en-US" sz="2400" dirty="0" smtClean="0">
                <a:solidFill>
                  <a:schemeClr val="tx2"/>
                </a:solidFill>
                <a:latin typeface="Times New Roman" charset="0"/>
                <a:cs typeface="+mn-cs"/>
              </a:rPr>
              <a:t>didn't</a:t>
            </a:r>
            <a:r>
              <a:rPr lang="ja-JP" altLang="en-US" sz="2400" dirty="0" smtClean="0">
                <a:solidFill>
                  <a:schemeClr val="tx2"/>
                </a:solidFill>
                <a:latin typeface="Times New Roman" charset="0"/>
                <a:cs typeface="+mn-cs"/>
              </a:rPr>
              <a:t>’</a:t>
            </a:r>
            <a:r>
              <a:rPr lang="en-US" sz="2400" dirty="0" smtClean="0">
                <a:solidFill>
                  <a:schemeClr val="tx2"/>
                </a:solidFill>
                <a:latin typeface="Times New Roman" charset="0"/>
                <a:cs typeface="+mn-cs"/>
              </a:rPr>
              <a:t>t </a:t>
            </a:r>
            <a:r>
              <a:rPr lang="en-US" sz="2400" dirty="0">
                <a:solidFill>
                  <a:schemeClr val="tx2"/>
                </a:solidFill>
                <a:latin typeface="Times New Roman" charset="0"/>
                <a:cs typeface="+mn-cs"/>
              </a:rPr>
              <a:t>put up a better fight? Where were the children?</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And finally, how could Tom physically perform these actions with a left hand that was destroyed by a cotton gin when he was a child.</a:t>
            </a:r>
          </a:p>
        </p:txBody>
      </p:sp>
    </p:spTree>
    <p:extLst>
      <p:ext uri="{BB962C8B-B14F-4D97-AF65-F5344CB8AC3E}">
        <p14:creationId xmlns:p14="http://schemas.microsoft.com/office/powerpoint/2010/main" val="959784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18</a:t>
            </a:r>
          </a:p>
        </p:txBody>
      </p:sp>
      <p:sp>
        <p:nvSpPr>
          <p:cNvPr id="59395" name="Rectangle 3"/>
          <p:cNvSpPr>
            <a:spLocks noGrp="1" noRot="1" noChangeArrowheads="1"/>
          </p:cNvSpPr>
          <p:nvPr>
            <p:ph idx="1"/>
          </p:nvPr>
        </p:nvSpPr>
        <p:spPr/>
        <p:txBody>
          <a:bodyPr/>
          <a:lstStyle/>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Atticus pleads with Mayella to admit that there was no rape and that her father beat her.</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She shouts at Atticus and calls the courtroom a bunch of cowards if they are afraid to convict Tom.</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Mr. Underwood notices the children in the balcony but Jem tells the others that we won</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t tell Atticus.</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The prosecution rests and Atticus calls only one witness – Tom Robinson. </a:t>
            </a:r>
          </a:p>
          <a:p>
            <a:pPr eaLnBrk="1" hangingPunct="1">
              <a:lnSpc>
                <a:spcPct val="80000"/>
              </a:lnSpc>
              <a:buClr>
                <a:schemeClr val="tx2"/>
              </a:buClr>
              <a:buFont typeface="Wingdings" charset="0"/>
              <a:buChar char="§"/>
              <a:defRPr/>
            </a:pPr>
            <a:endParaRPr lang="en-US" sz="2400" dirty="0">
              <a:solidFill>
                <a:schemeClr val="tx2"/>
              </a:solidFill>
              <a:latin typeface="Times New Roman" charset="0"/>
              <a:cs typeface="+mn-cs"/>
            </a:endParaRPr>
          </a:p>
          <a:p>
            <a:pPr eaLnBrk="1" hangingPunct="1">
              <a:lnSpc>
                <a:spcPct val="80000"/>
              </a:lnSpc>
              <a:buFont typeface="Arial" charset="0"/>
              <a:buNone/>
              <a:defRPr/>
            </a:pPr>
            <a:endParaRPr lang="en-US" sz="2400" dirty="0">
              <a:solidFill>
                <a:schemeClr val="tx2"/>
              </a:solidFill>
              <a:latin typeface="Tahoma" charset="0"/>
              <a:cs typeface="+mn-cs"/>
            </a:endParaRPr>
          </a:p>
        </p:txBody>
      </p:sp>
    </p:spTree>
    <p:extLst>
      <p:ext uri="{BB962C8B-B14F-4D97-AF65-F5344CB8AC3E}">
        <p14:creationId xmlns:p14="http://schemas.microsoft.com/office/powerpoint/2010/main" val="2237830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19</a:t>
            </a:r>
          </a:p>
        </p:txBody>
      </p:sp>
      <p:sp>
        <p:nvSpPr>
          <p:cNvPr id="60419" name="Rectangle 3"/>
          <p:cNvSpPr>
            <a:spLocks noGrp="1" noRot="1" noChangeArrowheads="1"/>
          </p:cNvSpPr>
          <p:nvPr>
            <p:ph idx="1"/>
          </p:nvPr>
        </p:nvSpPr>
        <p:spPr/>
        <p:txBody>
          <a:bodyPr>
            <a:normAutofit/>
          </a:bodyPr>
          <a:lstStyle/>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Tom testifies that he passed the Ewell house everyday on his way to work and often, Mayella would ask him to help her with chores.</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He recounts that on one occasion he was asked to help repair a door, but once he got to the door nothing was wrong with it and all the other children were gone.</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Mayella told him she had saved her money and sent them to buy ice cream.</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Then she asked him to lift a box down from the dresser. When he stepped into the chair, she grabbed his legs and scared him so much that he jumped down. She asked him to kiss her.</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As she struggled, her father appeared at the window, threatening his daughter. Tom fled.</a:t>
            </a:r>
          </a:p>
        </p:txBody>
      </p:sp>
    </p:spTree>
    <p:extLst>
      <p:ext uri="{BB962C8B-B14F-4D97-AF65-F5344CB8AC3E}">
        <p14:creationId xmlns:p14="http://schemas.microsoft.com/office/powerpoint/2010/main" val="4005317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19</a:t>
            </a:r>
          </a:p>
        </p:txBody>
      </p:sp>
      <p:sp>
        <p:nvSpPr>
          <p:cNvPr id="61443" name="Rectangle 3"/>
          <p:cNvSpPr>
            <a:spLocks noGrp="1" noRot="1" noChangeArrowheads="1"/>
          </p:cNvSpPr>
          <p:nvPr>
            <p:ph idx="1"/>
          </p:nvPr>
        </p:nvSpPr>
        <p:spPr/>
        <p:txBody>
          <a:bodyPr>
            <a:normAutofit lnSpcReduction="10000"/>
          </a:bodyPr>
          <a:lstStyle/>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Link Deas, Tom employer, stands up in the courtroom and declares that in eight years of work, he has not had a single problem with Tom.</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Judge Taylor expels Deas from the courtroom.</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Mr. Gilmer cross-examines Tom and has him admit that he was once convicted of disorderly conduct and even though disabled he is still strong.</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Mr. Gilmer implies that Tom had motives for always helping Mayella. Tom eventually declares that he felt sorry for her.</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This comment puts the courthouse ill at ease – since in Maycomb, black people are not supposed to feel sorry for white people.</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Mr. Gilmer accuses Tom of lying about everything.</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Dill begins to cry and Scout takes him out of the courthouse.</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Dill complains to Scout about Mr. Gilmer</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treatment of Tom.</a:t>
            </a:r>
          </a:p>
          <a:p>
            <a:pPr eaLnBrk="1" hangingPunct="1">
              <a:lnSpc>
                <a:spcPct val="80000"/>
              </a:lnSpc>
              <a:buClr>
                <a:schemeClr val="tx2"/>
              </a:buClr>
              <a:buFont typeface="Wingdings" charset="0"/>
              <a:buChar char="§"/>
              <a:defRPr/>
            </a:pPr>
            <a:endParaRPr lang="en-US" sz="2400" dirty="0">
              <a:solidFill>
                <a:schemeClr val="tx2"/>
              </a:solidFill>
              <a:latin typeface="Times New Roman" charset="0"/>
              <a:cs typeface="+mn-cs"/>
            </a:endParaRPr>
          </a:p>
          <a:p>
            <a:pPr eaLnBrk="1" hangingPunct="1">
              <a:lnSpc>
                <a:spcPct val="80000"/>
              </a:lnSpc>
              <a:buFont typeface="Arial" charset="0"/>
              <a:buNone/>
              <a:defRPr/>
            </a:pPr>
            <a:endParaRPr lang="en-US" sz="1200" dirty="0">
              <a:latin typeface="Tahoma" charset="0"/>
              <a:cs typeface="+mn-cs"/>
            </a:endParaRPr>
          </a:p>
        </p:txBody>
      </p:sp>
    </p:spTree>
    <p:extLst>
      <p:ext uri="{BB962C8B-B14F-4D97-AF65-F5344CB8AC3E}">
        <p14:creationId xmlns:p14="http://schemas.microsoft.com/office/powerpoint/2010/main" val="2106973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20</a:t>
            </a:r>
          </a:p>
        </p:txBody>
      </p:sp>
      <p:sp>
        <p:nvSpPr>
          <p:cNvPr id="62467" name="Rectangle 3"/>
          <p:cNvSpPr>
            <a:spLocks noGrp="1" noRot="1" noChangeArrowheads="1"/>
          </p:cNvSpPr>
          <p:nvPr>
            <p:ph idx="1"/>
          </p:nvPr>
        </p:nvSpPr>
        <p:spPr/>
        <p:txBody>
          <a:bodyPr>
            <a:normAutofit/>
          </a:bodyPr>
          <a:lstStyle/>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Outside the courthouse, Dill and Scout run into Mr. Dolphus Raymond, a rich white man who has married a black woman and had mulatto children. </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He offers Dill a sip from his drink.</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Scout (as does the town) presumes the drink to be alcohol, but once Dill drinks it he reveals that it is nothing more than Coke.</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He says he drinks the coke this way to present an image to the townspeople and provide an explanation for his lifestyle, when in fact, he prefers to be seen this way.</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Dill and Scout return to hear Atticus</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 final remarks. He makes a personal appeal to the jury to spare the life of Tom Robinson.</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The prosecution has provided no medical evidence and both Ewell testimonies are questionable.</a:t>
            </a:r>
          </a:p>
        </p:txBody>
      </p:sp>
    </p:spTree>
    <p:extLst>
      <p:ext uri="{BB962C8B-B14F-4D97-AF65-F5344CB8AC3E}">
        <p14:creationId xmlns:p14="http://schemas.microsoft.com/office/powerpoint/2010/main" val="399574581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20</a:t>
            </a:r>
          </a:p>
        </p:txBody>
      </p:sp>
      <p:sp>
        <p:nvSpPr>
          <p:cNvPr id="63491" name="Rectangle 3"/>
          <p:cNvSpPr>
            <a:spLocks noGrp="1" noRot="1" noChangeArrowheads="1"/>
          </p:cNvSpPr>
          <p:nvPr>
            <p:ph idx="1"/>
          </p:nvPr>
        </p:nvSpPr>
        <p:spPr/>
        <p:txBody>
          <a:bodyPr/>
          <a:lstStyle/>
          <a:p>
            <a:pPr eaLnBrk="1" hangingPunct="1">
              <a:lnSpc>
                <a:spcPct val="90000"/>
              </a:lnSpc>
              <a:buClr>
                <a:schemeClr val="tx2"/>
              </a:buClr>
              <a:buFont typeface="Wingdings" charset="0"/>
              <a:buChar char="§"/>
              <a:defRPr/>
            </a:pPr>
            <a:r>
              <a:rPr lang="en-US" sz="2400" dirty="0">
                <a:solidFill>
                  <a:schemeClr val="tx2"/>
                </a:solidFill>
                <a:latin typeface="Times New Roman" charset="0"/>
                <a:cs typeface="+mn-cs"/>
              </a:rPr>
              <a:t>The physical evidence supports that Bob Ewell beat Mayella, not Tom Robinson.</a:t>
            </a:r>
          </a:p>
          <a:p>
            <a:pPr eaLnBrk="1" hangingPunct="1">
              <a:lnSpc>
                <a:spcPct val="90000"/>
              </a:lnSpc>
              <a:buClr>
                <a:schemeClr val="tx2"/>
              </a:buClr>
              <a:buFont typeface="Wingdings" charset="0"/>
              <a:buChar char="§"/>
              <a:defRPr/>
            </a:pPr>
            <a:r>
              <a:rPr lang="en-US" sz="2400" dirty="0">
                <a:solidFill>
                  <a:schemeClr val="tx2"/>
                </a:solidFill>
                <a:latin typeface="Times New Roman" charset="0"/>
                <a:cs typeface="+mn-cs"/>
              </a:rPr>
              <a:t>He speculates that Mayella was lonely and depressed and welcomed the visits by Tom. She then concealed her shame by accusing Tom of rape rather than admit the truth.</a:t>
            </a:r>
          </a:p>
          <a:p>
            <a:pPr eaLnBrk="1" hangingPunct="1">
              <a:lnSpc>
                <a:spcPct val="90000"/>
              </a:lnSpc>
              <a:buClr>
                <a:schemeClr val="tx2"/>
              </a:buClr>
              <a:buFont typeface="Wingdings" charset="0"/>
              <a:buChar char="§"/>
              <a:defRPr/>
            </a:pPr>
            <a:r>
              <a:rPr lang="en-US" sz="2400" dirty="0">
                <a:solidFill>
                  <a:schemeClr val="tx2"/>
                </a:solidFill>
                <a:latin typeface="Times New Roman" charset="0"/>
                <a:cs typeface="+mn-cs"/>
              </a:rPr>
              <a:t>Atticus pleads for Tom</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life.</a:t>
            </a:r>
          </a:p>
          <a:p>
            <a:pPr eaLnBrk="1" hangingPunct="1">
              <a:lnSpc>
                <a:spcPct val="90000"/>
              </a:lnSpc>
              <a:buClr>
                <a:schemeClr val="tx2"/>
              </a:buClr>
              <a:buFont typeface="Wingdings" charset="0"/>
              <a:buChar char="§"/>
              <a:defRPr/>
            </a:pPr>
            <a:r>
              <a:rPr lang="en-US" sz="2400" dirty="0">
                <a:solidFill>
                  <a:schemeClr val="tx2"/>
                </a:solidFill>
                <a:latin typeface="Times New Roman" charset="0"/>
                <a:cs typeface="+mn-cs"/>
              </a:rPr>
              <a:t>Calpurnia arrives at the courtroom at the end of the chapter. </a:t>
            </a:r>
          </a:p>
          <a:p>
            <a:pPr eaLnBrk="1" hangingPunct="1">
              <a:lnSpc>
                <a:spcPct val="90000"/>
              </a:lnSpc>
              <a:defRPr/>
            </a:pPr>
            <a:endParaRPr lang="en-US" sz="2400" dirty="0">
              <a:latin typeface="Tahoma" charset="0"/>
              <a:cs typeface="+mn-cs"/>
            </a:endParaRPr>
          </a:p>
        </p:txBody>
      </p:sp>
    </p:spTree>
    <p:extLst>
      <p:ext uri="{BB962C8B-B14F-4D97-AF65-F5344CB8AC3E}">
        <p14:creationId xmlns:p14="http://schemas.microsoft.com/office/powerpoint/2010/main" val="933790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21</a:t>
            </a:r>
          </a:p>
        </p:txBody>
      </p:sp>
      <p:sp>
        <p:nvSpPr>
          <p:cNvPr id="64515" name="Rectangle 3"/>
          <p:cNvSpPr>
            <a:spLocks noGrp="1" noRot="1" noChangeArrowheads="1"/>
          </p:cNvSpPr>
          <p:nvPr>
            <p:ph idx="1"/>
          </p:nvPr>
        </p:nvSpPr>
        <p:spPr/>
        <p:txBody>
          <a:bodyPr>
            <a:normAutofit/>
          </a:bodyPr>
          <a:lstStyle/>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Calpurnia arrives and passes a note to Atticus letting him know the children have not been home since noon.</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Mr. Underwood informs Atticus that the children are in the black balcony.</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Atticus tells the children to go home and have supper. They beg to stay and hear the verdict, but Atticus sends them home saying they can return after supper, knowing that the decision will be made by then.</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Calpurnia takes the children home and feeds them. They eat quickly and return to the courthouse before the verdict is read.</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Evening comes and the jury continues to deliberate.</a:t>
            </a:r>
          </a:p>
        </p:txBody>
      </p:sp>
    </p:spTree>
    <p:extLst>
      <p:ext uri="{BB962C8B-B14F-4D97-AF65-F5344CB8AC3E}">
        <p14:creationId xmlns:p14="http://schemas.microsoft.com/office/powerpoint/2010/main" val="523640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12</a:t>
            </a:r>
          </a:p>
        </p:txBody>
      </p:sp>
      <p:sp>
        <p:nvSpPr>
          <p:cNvPr id="49155" name="Rectangle 3"/>
          <p:cNvSpPr>
            <a:spLocks noGrp="1" noRot="1" noChangeArrowheads="1"/>
          </p:cNvSpPr>
          <p:nvPr>
            <p:ph idx="1"/>
          </p:nvPr>
        </p:nvSpPr>
        <p:spPr/>
        <p:txBody>
          <a:bodyPr>
            <a:normAutofit lnSpcReduction="10000"/>
          </a:bodyPr>
          <a:lstStyle/>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Jem reaches the age of 12 and wants Scout to stop pestering him.</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Scout eagerly awaits the arrival of summer and the arrival of Dill.</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To Scout</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disappointment, Dill does not come to Maycomb this summer. Instead, he sends a letter that he has a new father and he will stay in Meridian for the summer.</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To make matters worse, the state legislature is in session, which means that Atticus must travel two days a week.</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In his absence, Calpurnia decides that the children should attend church, so she takes the children to the </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colored</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 church.</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Maycomb</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only black church is called First Purchase because it was bought with the earnings from the first freed slaves.</a:t>
            </a:r>
          </a:p>
        </p:txBody>
      </p:sp>
    </p:spTree>
    <p:extLst>
      <p:ext uri="{BB962C8B-B14F-4D97-AF65-F5344CB8AC3E}">
        <p14:creationId xmlns:p14="http://schemas.microsoft.com/office/powerpoint/2010/main" val="327982243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21</a:t>
            </a:r>
          </a:p>
        </p:txBody>
      </p:sp>
      <p:sp>
        <p:nvSpPr>
          <p:cNvPr id="65539" name="Rectangle 3"/>
          <p:cNvSpPr>
            <a:spLocks noGrp="1" noRot="1" noChangeArrowheads="1"/>
          </p:cNvSpPr>
          <p:nvPr>
            <p:ph idx="1"/>
          </p:nvPr>
        </p:nvSpPr>
        <p:spPr/>
        <p:txBody>
          <a:bodyPr/>
          <a:lstStyle/>
          <a:p>
            <a:pPr eaLnBrk="1" hangingPunct="1">
              <a:buClr>
                <a:schemeClr val="tx2"/>
              </a:buClr>
              <a:buFont typeface="Wingdings" pitchFamily="2" charset="2"/>
              <a:buChar char="§"/>
              <a:defRPr/>
            </a:pPr>
            <a:r>
              <a:rPr lang="en-US" sz="2400" dirty="0" smtClean="0">
                <a:solidFill>
                  <a:schemeClr val="tx2"/>
                </a:solidFill>
                <a:latin typeface="Times New Roman" pitchFamily="18" charset="0"/>
                <a:ea typeface="+mn-ea"/>
                <a:cs typeface="+mn-cs"/>
              </a:rPr>
              <a:t>Finally, after eleven, the jury returns.</a:t>
            </a:r>
          </a:p>
          <a:p>
            <a:pPr eaLnBrk="1" hangingPunct="1">
              <a:buClr>
                <a:schemeClr val="tx2"/>
              </a:buClr>
              <a:buFont typeface="Wingdings" pitchFamily="2" charset="2"/>
              <a:buChar char="§"/>
              <a:defRPr/>
            </a:pPr>
            <a:r>
              <a:rPr lang="en-US" sz="2400" dirty="0" smtClean="0">
                <a:solidFill>
                  <a:schemeClr val="tx2"/>
                </a:solidFill>
                <a:latin typeface="Times New Roman" pitchFamily="18" charset="0"/>
                <a:ea typeface="+mn-ea"/>
                <a:cs typeface="+mn-cs"/>
              </a:rPr>
              <a:t>The twelve men enter the courtroom and do not look at Tom Robinson. They find Tom guilty.</a:t>
            </a:r>
          </a:p>
          <a:p>
            <a:pPr eaLnBrk="1" hangingPunct="1">
              <a:buClr>
                <a:schemeClr val="tx2"/>
              </a:buClr>
              <a:buFont typeface="Wingdings" pitchFamily="2" charset="2"/>
              <a:buChar char="§"/>
              <a:defRPr/>
            </a:pPr>
            <a:r>
              <a:rPr lang="en-US" sz="2400" dirty="0" smtClean="0">
                <a:solidFill>
                  <a:schemeClr val="tx2"/>
                </a:solidFill>
                <a:latin typeface="Times New Roman" pitchFamily="18" charset="0"/>
                <a:ea typeface="+mn-ea"/>
                <a:cs typeface="+mn-cs"/>
              </a:rPr>
              <a:t>As the courtroom empties, Atticus begins to leave and the entire colored balcony stands a sign of respect.</a:t>
            </a:r>
          </a:p>
          <a:p>
            <a:pPr eaLnBrk="1" hangingPunct="1">
              <a:buClr>
                <a:schemeClr val="tx2"/>
              </a:buClr>
              <a:buFont typeface="Wingdings" pitchFamily="2" charset="2"/>
              <a:buNone/>
              <a:defRPr/>
            </a:pPr>
            <a:endParaRPr lang="en-US" sz="2400" dirty="0" smtClean="0">
              <a:solidFill>
                <a:schemeClr val="tx2"/>
              </a:solidFill>
              <a:ea typeface="+mn-ea"/>
              <a:cs typeface="+mn-cs"/>
            </a:endParaRPr>
          </a:p>
        </p:txBody>
      </p:sp>
    </p:spTree>
    <p:extLst>
      <p:ext uri="{BB962C8B-B14F-4D97-AF65-F5344CB8AC3E}">
        <p14:creationId xmlns:p14="http://schemas.microsoft.com/office/powerpoint/2010/main" val="3560925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22</a:t>
            </a:r>
          </a:p>
        </p:txBody>
      </p:sp>
      <p:sp>
        <p:nvSpPr>
          <p:cNvPr id="72707" name="Rectangle 3"/>
          <p:cNvSpPr>
            <a:spLocks noGrp="1" noRot="1" noChangeArrowheads="1"/>
          </p:cNvSpPr>
          <p:nvPr>
            <p:ph idx="1"/>
          </p:nvPr>
        </p:nvSpPr>
        <p:spPr/>
        <p:txBody>
          <a:bodyPr>
            <a:normAutofit/>
          </a:bodyPr>
          <a:lstStyle/>
          <a:p>
            <a:pPr eaLnBrk="1" hangingPunct="1">
              <a:lnSpc>
                <a:spcPct val="90000"/>
              </a:lnSpc>
              <a:buClr>
                <a:schemeClr val="tx2"/>
              </a:buClr>
              <a:buFont typeface="Wingdings" charset="0"/>
              <a:buChar char="§"/>
              <a:defRPr/>
            </a:pPr>
            <a:r>
              <a:rPr lang="en-US" sz="2400" dirty="0">
                <a:solidFill>
                  <a:schemeClr val="tx2"/>
                </a:solidFill>
                <a:latin typeface="Times New Roman" charset="0"/>
                <a:cs typeface="+mn-cs"/>
              </a:rPr>
              <a:t>That night, Jem cries over the injustice of the verdict.</a:t>
            </a:r>
          </a:p>
          <a:p>
            <a:pPr eaLnBrk="1" hangingPunct="1">
              <a:lnSpc>
                <a:spcPct val="90000"/>
              </a:lnSpc>
              <a:buClr>
                <a:schemeClr val="tx2"/>
              </a:buClr>
              <a:buFont typeface="Wingdings" charset="0"/>
              <a:buChar char="§"/>
              <a:defRPr/>
            </a:pPr>
            <a:r>
              <a:rPr lang="en-US" sz="2400" dirty="0">
                <a:solidFill>
                  <a:schemeClr val="tx2"/>
                </a:solidFill>
                <a:latin typeface="Times New Roman" charset="0"/>
                <a:cs typeface="+mn-cs"/>
              </a:rPr>
              <a:t>The following day, the black community of Maycomb delivers food to the Finch household.</a:t>
            </a:r>
          </a:p>
          <a:p>
            <a:pPr eaLnBrk="1" hangingPunct="1">
              <a:lnSpc>
                <a:spcPct val="90000"/>
              </a:lnSpc>
              <a:buClr>
                <a:schemeClr val="tx2"/>
              </a:buClr>
              <a:buFont typeface="Wingdings" charset="0"/>
              <a:buChar char="§"/>
              <a:defRPr/>
            </a:pPr>
            <a:r>
              <a:rPr lang="en-US" sz="2400" dirty="0">
                <a:solidFill>
                  <a:schemeClr val="tx2"/>
                </a:solidFill>
                <a:latin typeface="Times New Roman" charset="0"/>
                <a:cs typeface="+mn-cs"/>
              </a:rPr>
              <a:t>Jem confesses that his illusions about Maycomb have been shattered.</a:t>
            </a:r>
          </a:p>
          <a:p>
            <a:pPr eaLnBrk="1" hangingPunct="1">
              <a:lnSpc>
                <a:spcPct val="90000"/>
              </a:lnSpc>
              <a:buClr>
                <a:schemeClr val="tx2"/>
              </a:buClr>
              <a:buFont typeface="Wingdings" charset="0"/>
              <a:buChar char="§"/>
              <a:defRPr/>
            </a:pPr>
            <a:r>
              <a:rPr lang="en-US" sz="2400" dirty="0">
                <a:solidFill>
                  <a:schemeClr val="tx2"/>
                </a:solidFill>
                <a:latin typeface="Times New Roman" charset="0"/>
                <a:cs typeface="+mn-cs"/>
              </a:rPr>
              <a:t>Miss Maudie tells Jem there were people who tried to help like Atticus and Judge Taylor.</a:t>
            </a:r>
          </a:p>
          <a:p>
            <a:pPr eaLnBrk="1" hangingPunct="1">
              <a:lnSpc>
                <a:spcPct val="90000"/>
              </a:lnSpc>
              <a:buClr>
                <a:schemeClr val="tx2"/>
              </a:buClr>
              <a:buFont typeface="Wingdings" charset="0"/>
              <a:buChar char="§"/>
              <a:defRPr/>
            </a:pPr>
            <a:r>
              <a:rPr lang="en-US" sz="2400" dirty="0">
                <a:solidFill>
                  <a:schemeClr val="tx2"/>
                </a:solidFill>
                <a:latin typeface="Times New Roman" charset="0"/>
                <a:cs typeface="+mn-cs"/>
              </a:rPr>
              <a:t>She adds that the jury staying out so long constitutes a sign of progress in race relations.</a:t>
            </a:r>
          </a:p>
          <a:p>
            <a:pPr eaLnBrk="1" hangingPunct="1">
              <a:lnSpc>
                <a:spcPct val="90000"/>
              </a:lnSpc>
              <a:buClr>
                <a:schemeClr val="tx2"/>
              </a:buClr>
              <a:buFont typeface="Wingdings" charset="0"/>
              <a:buChar char="§"/>
              <a:defRPr/>
            </a:pPr>
            <a:r>
              <a:rPr lang="en-US" sz="2400" dirty="0">
                <a:solidFill>
                  <a:schemeClr val="tx2"/>
                </a:solidFill>
                <a:latin typeface="Times New Roman" charset="0"/>
                <a:cs typeface="+mn-cs"/>
              </a:rPr>
              <a:t>Miss Stephanie Crawford informs the children that Bob Ewell spat in Atticus</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face and swore revenge earlier in the day.</a:t>
            </a:r>
          </a:p>
          <a:p>
            <a:pPr eaLnBrk="1" hangingPunct="1">
              <a:lnSpc>
                <a:spcPct val="90000"/>
              </a:lnSpc>
              <a:defRPr/>
            </a:pPr>
            <a:endParaRPr lang="en-US" sz="2400" dirty="0">
              <a:solidFill>
                <a:schemeClr val="tx2"/>
              </a:solidFill>
              <a:latin typeface="Times New Roman" charset="0"/>
              <a:cs typeface="+mn-cs"/>
            </a:endParaRPr>
          </a:p>
        </p:txBody>
      </p:sp>
    </p:spTree>
    <p:extLst>
      <p:ext uri="{BB962C8B-B14F-4D97-AF65-F5344CB8AC3E}">
        <p14:creationId xmlns:p14="http://schemas.microsoft.com/office/powerpoint/2010/main" val="310343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23</a:t>
            </a:r>
          </a:p>
        </p:txBody>
      </p:sp>
      <p:sp>
        <p:nvSpPr>
          <p:cNvPr id="73731" name="Rectangle 3"/>
          <p:cNvSpPr>
            <a:spLocks noGrp="1" noRot="1" noChangeArrowheads="1"/>
          </p:cNvSpPr>
          <p:nvPr>
            <p:ph idx="1"/>
          </p:nvPr>
        </p:nvSpPr>
        <p:spPr/>
        <p:txBody>
          <a:bodyPr>
            <a:normAutofit lnSpcReduction="10000"/>
          </a:bodyPr>
          <a:lstStyle/>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Bob Ewell</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threats worry everyone in the family with the exception of Atticus.</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Atticus presumes that the situation had come to a close since Ewell spat in Atticus</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face.</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Tom Robinson has been sent to another prison seventy miles from Maycomb until his appeal is finalized.</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Atticus believes Tom has a good chance of being pardoned.</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Scout inquires as to what will happen to Tom if he is found guilty. Atticus tells her that rape is a capital charge in the state of Alabama and Tom Robinson will go to the electric chair.</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Atticus and Jem discuss the verdict and how twelve men could condemn Tom to death with the evidence presented. Atticus tells Jem that a white man</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life is worth more than a black man</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a:t>
            </a:r>
          </a:p>
        </p:txBody>
      </p:sp>
    </p:spTree>
    <p:extLst>
      <p:ext uri="{BB962C8B-B14F-4D97-AF65-F5344CB8AC3E}">
        <p14:creationId xmlns:p14="http://schemas.microsoft.com/office/powerpoint/2010/main" val="2887788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23</a:t>
            </a:r>
          </a:p>
        </p:txBody>
      </p:sp>
      <p:sp>
        <p:nvSpPr>
          <p:cNvPr id="74755" name="Rectangle 3"/>
          <p:cNvSpPr>
            <a:spLocks noGrp="1" noRot="1" noChangeArrowheads="1"/>
          </p:cNvSpPr>
          <p:nvPr>
            <p:ph idx="1"/>
          </p:nvPr>
        </p:nvSpPr>
        <p:spPr/>
        <p:txBody>
          <a:bodyPr>
            <a:normAutofit/>
          </a:bodyPr>
          <a:lstStyle/>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Atticus confesses that one of the jurors wanted to acquit, Mr. Walter Cunningham.</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Scout insists on having young Walter over for dinner, but Aunt Alexandra forbids it saying that Finches do not associate with trash.</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Scout grows angry with her aunt, and Jem takes her out of the room.</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Jem says he is going out for the football team in the fall.</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Jem and Scout discuss the class system.</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Jem suggests </a:t>
            </a:r>
            <a:r>
              <a:rPr lang="en-US" sz="2400" dirty="0" smtClean="0">
                <a:solidFill>
                  <a:schemeClr val="tx2"/>
                </a:solidFill>
                <a:latin typeface="Times New Roman" charset="0"/>
                <a:cs typeface="+mn-cs"/>
              </a:rPr>
              <a:t>that’s </a:t>
            </a:r>
            <a:r>
              <a:rPr lang="en-US" sz="2400" dirty="0">
                <a:solidFill>
                  <a:schemeClr val="tx2"/>
                </a:solidFill>
                <a:latin typeface="Times New Roman" charset="0"/>
                <a:cs typeface="+mn-cs"/>
              </a:rPr>
              <a:t>why Boo Radley </a:t>
            </a:r>
            <a:r>
              <a:rPr lang="en-US" sz="2400" dirty="0" smtClean="0">
                <a:solidFill>
                  <a:schemeClr val="tx2"/>
                </a:solidFill>
                <a:latin typeface="Times New Roman" charset="0"/>
                <a:cs typeface="+mn-cs"/>
              </a:rPr>
              <a:t>doesn’t</a:t>
            </a:r>
            <a:r>
              <a:rPr lang="en-US" sz="2400" dirty="0">
                <a:solidFill>
                  <a:schemeClr val="tx2"/>
                </a:solidFill>
                <a:latin typeface="Times New Roman" charset="0"/>
                <a:cs typeface="+mn-cs"/>
              </a:rPr>
              <a:t> </a:t>
            </a:r>
            <a:r>
              <a:rPr lang="en-US" sz="2400" dirty="0" smtClean="0">
                <a:solidFill>
                  <a:schemeClr val="tx2"/>
                </a:solidFill>
                <a:latin typeface="Times New Roman" charset="0"/>
                <a:cs typeface="+mn-cs"/>
              </a:rPr>
              <a:t> </a:t>
            </a:r>
            <a:r>
              <a:rPr lang="en-US" sz="2400" dirty="0">
                <a:solidFill>
                  <a:schemeClr val="tx2"/>
                </a:solidFill>
                <a:latin typeface="Times New Roman" charset="0"/>
                <a:cs typeface="+mn-cs"/>
              </a:rPr>
              <a:t>come out of his home. Because he </a:t>
            </a:r>
            <a:r>
              <a:rPr lang="en-US" sz="2400" dirty="0" smtClean="0">
                <a:solidFill>
                  <a:schemeClr val="tx2"/>
                </a:solidFill>
                <a:latin typeface="Times New Roman" charset="0"/>
                <a:cs typeface="+mn-cs"/>
              </a:rPr>
              <a:t>doesn't</a:t>
            </a:r>
            <a:r>
              <a:rPr lang="ja-JP" altLang="en-US" sz="2400" dirty="0" smtClean="0">
                <a:solidFill>
                  <a:schemeClr val="tx2"/>
                </a:solidFill>
                <a:latin typeface="Times New Roman" charset="0"/>
                <a:cs typeface="+mn-cs"/>
              </a:rPr>
              <a:t>’</a:t>
            </a:r>
            <a:r>
              <a:rPr lang="en-US" sz="2400" dirty="0" smtClean="0">
                <a:solidFill>
                  <a:schemeClr val="tx2"/>
                </a:solidFill>
                <a:latin typeface="Times New Roman" charset="0"/>
                <a:cs typeface="+mn-cs"/>
              </a:rPr>
              <a:t>t </a:t>
            </a:r>
            <a:r>
              <a:rPr lang="en-US" sz="2400" dirty="0">
                <a:solidFill>
                  <a:schemeClr val="tx2"/>
                </a:solidFill>
                <a:latin typeface="Times New Roman" charset="0"/>
                <a:cs typeface="+mn-cs"/>
              </a:rPr>
              <a:t>want to see the way people treat one another.</a:t>
            </a:r>
          </a:p>
          <a:p>
            <a:pPr eaLnBrk="1" hangingPunct="1">
              <a:lnSpc>
                <a:spcPct val="80000"/>
              </a:lnSpc>
              <a:defRPr/>
            </a:pPr>
            <a:endParaRPr lang="en-US" sz="2400" dirty="0">
              <a:solidFill>
                <a:schemeClr val="tx2"/>
              </a:solidFill>
              <a:latin typeface="Times New Roman" charset="0"/>
              <a:cs typeface="+mn-cs"/>
            </a:endParaRPr>
          </a:p>
          <a:p>
            <a:pPr eaLnBrk="1" hangingPunct="1">
              <a:lnSpc>
                <a:spcPct val="80000"/>
              </a:lnSpc>
              <a:defRPr/>
            </a:pPr>
            <a:endParaRPr lang="en-US" sz="1600" dirty="0">
              <a:latin typeface="Tahoma" charset="0"/>
              <a:cs typeface="+mn-cs"/>
            </a:endParaRPr>
          </a:p>
        </p:txBody>
      </p:sp>
    </p:spTree>
    <p:extLst>
      <p:ext uri="{BB962C8B-B14F-4D97-AF65-F5344CB8AC3E}">
        <p14:creationId xmlns:p14="http://schemas.microsoft.com/office/powerpoint/2010/main" val="15656701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24</a:t>
            </a:r>
          </a:p>
        </p:txBody>
      </p:sp>
      <p:sp>
        <p:nvSpPr>
          <p:cNvPr id="75779" name="Rectangle 3"/>
          <p:cNvSpPr>
            <a:spLocks noGrp="1" noRot="1" noChangeArrowheads="1"/>
          </p:cNvSpPr>
          <p:nvPr>
            <p:ph idx="1"/>
          </p:nvPr>
        </p:nvSpPr>
        <p:spPr/>
        <p:txBody>
          <a:bodyPr>
            <a:normAutofit/>
          </a:bodyPr>
          <a:lstStyle/>
          <a:p>
            <a:pPr eaLnBrk="1" hangingPunct="1">
              <a:lnSpc>
                <a:spcPct val="80000"/>
              </a:lnSpc>
              <a:buClr>
                <a:schemeClr val="tx2"/>
              </a:buClr>
              <a:buFont typeface="Wingdings" charset="0"/>
              <a:buChar char="§"/>
              <a:defRPr/>
            </a:pPr>
            <a:r>
              <a:rPr lang="en-US" sz="2300" dirty="0">
                <a:solidFill>
                  <a:schemeClr val="tx2"/>
                </a:solidFill>
                <a:latin typeface="Times New Roman" charset="0"/>
                <a:cs typeface="+mn-cs"/>
              </a:rPr>
              <a:t>One day in August, Aunt Alexandra invites her missionary circle to the Finch home.</a:t>
            </a:r>
          </a:p>
          <a:p>
            <a:pPr eaLnBrk="1" hangingPunct="1">
              <a:lnSpc>
                <a:spcPct val="80000"/>
              </a:lnSpc>
              <a:buClr>
                <a:schemeClr val="tx2"/>
              </a:buClr>
              <a:buFont typeface="Wingdings" charset="0"/>
              <a:buChar char="§"/>
              <a:defRPr/>
            </a:pPr>
            <a:r>
              <a:rPr lang="en-US" sz="2300" dirty="0">
                <a:solidFill>
                  <a:schemeClr val="tx2"/>
                </a:solidFill>
                <a:latin typeface="Times New Roman" charset="0"/>
                <a:cs typeface="+mn-cs"/>
              </a:rPr>
              <a:t>She invites Scout to stay and be a part of the meeting.</a:t>
            </a:r>
          </a:p>
          <a:p>
            <a:pPr eaLnBrk="1" hangingPunct="1">
              <a:lnSpc>
                <a:spcPct val="80000"/>
              </a:lnSpc>
              <a:buClr>
                <a:schemeClr val="tx2"/>
              </a:buClr>
              <a:buFont typeface="Wingdings" charset="0"/>
              <a:buChar char="§"/>
              <a:defRPr/>
            </a:pPr>
            <a:r>
              <a:rPr lang="en-US" sz="2300" dirty="0">
                <a:solidFill>
                  <a:schemeClr val="tx2"/>
                </a:solidFill>
                <a:latin typeface="Times New Roman" charset="0"/>
                <a:cs typeface="+mn-cs"/>
              </a:rPr>
              <a:t>Atticus arrives and calls Alexandra into the kitchen. He reveals to Scout, Miss Maudie, Alexandra and Calpurnia that Tom Robinson was killed as he was trying to escape from prison. He was shot seventeen times.</a:t>
            </a:r>
          </a:p>
          <a:p>
            <a:pPr eaLnBrk="1" hangingPunct="1">
              <a:lnSpc>
                <a:spcPct val="80000"/>
              </a:lnSpc>
              <a:buClr>
                <a:schemeClr val="tx2"/>
              </a:buClr>
              <a:buFont typeface="Wingdings" charset="0"/>
              <a:buChar char="§"/>
              <a:defRPr/>
            </a:pPr>
            <a:r>
              <a:rPr lang="en-US" sz="2300" dirty="0">
                <a:solidFill>
                  <a:schemeClr val="tx2"/>
                </a:solidFill>
                <a:latin typeface="Times New Roman" charset="0"/>
                <a:cs typeface="+mn-cs"/>
              </a:rPr>
              <a:t>Atticus takes Calpurnia with him to tell the Robinson family.</a:t>
            </a:r>
          </a:p>
          <a:p>
            <a:pPr eaLnBrk="1" hangingPunct="1">
              <a:lnSpc>
                <a:spcPct val="80000"/>
              </a:lnSpc>
              <a:buClr>
                <a:schemeClr val="tx2"/>
              </a:buClr>
              <a:buFont typeface="Wingdings" charset="0"/>
              <a:buChar char="§"/>
              <a:defRPr/>
            </a:pPr>
            <a:r>
              <a:rPr lang="en-US" sz="2300" dirty="0">
                <a:solidFill>
                  <a:schemeClr val="tx2"/>
                </a:solidFill>
                <a:latin typeface="Times New Roman" charset="0"/>
                <a:cs typeface="+mn-cs"/>
              </a:rPr>
              <a:t>Alexandra continues to question Atticus</a:t>
            </a:r>
            <a:r>
              <a:rPr lang="ja-JP" altLang="en-US" sz="2300" dirty="0">
                <a:solidFill>
                  <a:schemeClr val="tx2"/>
                </a:solidFill>
                <a:latin typeface="Times New Roman" charset="0"/>
                <a:cs typeface="+mn-cs"/>
              </a:rPr>
              <a:t>’</a:t>
            </a:r>
            <a:r>
              <a:rPr lang="en-US" sz="2300" dirty="0">
                <a:solidFill>
                  <a:schemeClr val="tx2"/>
                </a:solidFill>
                <a:latin typeface="Times New Roman" charset="0"/>
                <a:cs typeface="+mn-cs"/>
              </a:rPr>
              <a:t>s loyalty to the family name.</a:t>
            </a:r>
          </a:p>
          <a:p>
            <a:pPr eaLnBrk="1" hangingPunct="1">
              <a:lnSpc>
                <a:spcPct val="80000"/>
              </a:lnSpc>
              <a:buClr>
                <a:schemeClr val="tx2"/>
              </a:buClr>
              <a:buFont typeface="Wingdings" charset="0"/>
              <a:buChar char="§"/>
              <a:defRPr/>
            </a:pPr>
            <a:r>
              <a:rPr lang="en-US" sz="2300" dirty="0">
                <a:solidFill>
                  <a:schemeClr val="tx2"/>
                </a:solidFill>
                <a:latin typeface="Times New Roman" charset="0"/>
                <a:cs typeface="+mn-cs"/>
              </a:rPr>
              <a:t>Miss Maudie replies that the town trusts Atticus to do what is right.</a:t>
            </a:r>
          </a:p>
          <a:p>
            <a:pPr eaLnBrk="1" hangingPunct="1">
              <a:lnSpc>
                <a:spcPct val="80000"/>
              </a:lnSpc>
              <a:buClr>
                <a:schemeClr val="tx2"/>
              </a:buClr>
              <a:buFont typeface="Wingdings" charset="0"/>
              <a:buChar char="§"/>
              <a:defRPr/>
            </a:pPr>
            <a:endParaRPr lang="en-US" sz="2300" dirty="0">
              <a:solidFill>
                <a:schemeClr val="tx2"/>
              </a:solidFill>
              <a:latin typeface="Times New Roman" charset="0"/>
              <a:cs typeface="+mn-cs"/>
            </a:endParaRPr>
          </a:p>
        </p:txBody>
      </p:sp>
    </p:spTree>
    <p:extLst>
      <p:ext uri="{BB962C8B-B14F-4D97-AF65-F5344CB8AC3E}">
        <p14:creationId xmlns:p14="http://schemas.microsoft.com/office/powerpoint/2010/main" val="37059791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25</a:t>
            </a:r>
          </a:p>
        </p:txBody>
      </p:sp>
      <p:sp>
        <p:nvSpPr>
          <p:cNvPr id="76803" name="Rectangle 3"/>
          <p:cNvSpPr>
            <a:spLocks noGrp="1" noRot="1" noChangeArrowheads="1"/>
          </p:cNvSpPr>
          <p:nvPr>
            <p:ph idx="1"/>
          </p:nvPr>
        </p:nvSpPr>
        <p:spPr/>
        <p:txBody>
          <a:bodyPr>
            <a:normAutofit/>
          </a:bodyPr>
          <a:lstStyle/>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Jem and Scout are on the back porch when Scout discovers a roly-poly. She is about to crush it when Jem tells her not to kill it. She takes the bug outside.</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When Scout asks why she </a:t>
            </a:r>
            <a:r>
              <a:rPr lang="en-US" sz="2400" dirty="0" smtClean="0">
                <a:solidFill>
                  <a:schemeClr val="tx2"/>
                </a:solidFill>
                <a:latin typeface="Times New Roman" charset="0"/>
                <a:cs typeface="+mn-cs"/>
              </a:rPr>
              <a:t>shouldn't</a:t>
            </a:r>
            <a:r>
              <a:rPr lang="ja-JP" altLang="en-US" sz="2400" dirty="0" smtClean="0">
                <a:solidFill>
                  <a:schemeClr val="tx2"/>
                </a:solidFill>
                <a:latin typeface="Times New Roman" charset="0"/>
                <a:cs typeface="+mn-cs"/>
              </a:rPr>
              <a:t>’</a:t>
            </a:r>
            <a:r>
              <a:rPr lang="en-US" sz="2400" dirty="0" smtClean="0">
                <a:solidFill>
                  <a:schemeClr val="tx2"/>
                </a:solidFill>
                <a:latin typeface="Times New Roman" charset="0"/>
                <a:cs typeface="+mn-cs"/>
              </a:rPr>
              <a:t>t </a:t>
            </a:r>
            <a:r>
              <a:rPr lang="en-US" sz="2400" dirty="0">
                <a:solidFill>
                  <a:schemeClr val="tx2"/>
                </a:solidFill>
                <a:latin typeface="Times New Roman" charset="0"/>
                <a:cs typeface="+mn-cs"/>
              </a:rPr>
              <a:t>have killed it, Jem responds that the bug did nothing to her to warrant death.</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Scout believes that it is Jem who is becoming more and more like a girl.</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Scout reflects on something Dill told her. When Jem and Dill were on their way home from swimming, Jem convinced Atticus to let him go with him to the Robinson home as he told Helen about her husband</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death.</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Everyone in Maycomb says it</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typical for a black man to do something so irrational as to attempt to escape.</a:t>
            </a:r>
          </a:p>
        </p:txBody>
      </p:sp>
    </p:spTree>
    <p:extLst>
      <p:ext uri="{BB962C8B-B14F-4D97-AF65-F5344CB8AC3E}">
        <p14:creationId xmlns:p14="http://schemas.microsoft.com/office/powerpoint/2010/main" val="14411427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25</a:t>
            </a:r>
          </a:p>
        </p:txBody>
      </p:sp>
      <p:sp>
        <p:nvSpPr>
          <p:cNvPr id="77827" name="Rectangle 3"/>
          <p:cNvSpPr>
            <a:spLocks noGrp="1" noRot="1" noChangeArrowheads="1"/>
          </p:cNvSpPr>
          <p:nvPr>
            <p:ph idx="1"/>
          </p:nvPr>
        </p:nvSpPr>
        <p:spPr/>
        <p:txBody>
          <a:bodyPr/>
          <a:lstStyle/>
          <a:p>
            <a:pPr eaLnBrk="1" hangingPunct="1">
              <a:buClr>
                <a:schemeClr val="tx2"/>
              </a:buClr>
              <a:buFont typeface="Wingdings" charset="0"/>
              <a:buChar char="§"/>
              <a:defRPr/>
            </a:pPr>
            <a:r>
              <a:rPr lang="en-US" sz="2400" dirty="0">
                <a:solidFill>
                  <a:schemeClr val="tx2"/>
                </a:solidFill>
                <a:latin typeface="Times New Roman" charset="0"/>
                <a:cs typeface="+mn-cs"/>
              </a:rPr>
              <a:t>Mr. Underwood writes a long editorial condemning Tom</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death as the murder of an innocent man.</a:t>
            </a:r>
          </a:p>
          <a:p>
            <a:pPr eaLnBrk="1" hangingPunct="1">
              <a:buClr>
                <a:schemeClr val="tx2"/>
              </a:buClr>
              <a:buFont typeface="Wingdings" charset="0"/>
              <a:buChar char="§"/>
              <a:defRPr/>
            </a:pPr>
            <a:r>
              <a:rPr lang="en-US" sz="2400" dirty="0">
                <a:solidFill>
                  <a:schemeClr val="tx2"/>
                </a:solidFill>
                <a:latin typeface="Times New Roman" charset="0"/>
                <a:cs typeface="+mn-cs"/>
              </a:rPr>
              <a:t>Bob Ewell says that Tom</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death is </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one down and about two more to go.</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 </a:t>
            </a:r>
          </a:p>
          <a:p>
            <a:pPr eaLnBrk="1" hangingPunct="1">
              <a:buClr>
                <a:schemeClr val="tx2"/>
              </a:buClr>
              <a:buFont typeface="Wingdings" charset="0"/>
              <a:buChar char="§"/>
              <a:defRPr/>
            </a:pPr>
            <a:r>
              <a:rPr lang="en-US" sz="2400" dirty="0">
                <a:solidFill>
                  <a:schemeClr val="tx2"/>
                </a:solidFill>
                <a:latin typeface="Times New Roman" charset="0"/>
                <a:cs typeface="+mn-cs"/>
              </a:rPr>
              <a:t>Summer ends and Dill leaves Maycomb.</a:t>
            </a:r>
          </a:p>
          <a:p>
            <a:pPr eaLnBrk="1" hangingPunct="1">
              <a:buClr>
                <a:schemeClr val="tx2"/>
              </a:buClr>
              <a:buFont typeface="Wingdings" charset="0"/>
              <a:buChar char="§"/>
              <a:defRPr/>
            </a:pPr>
            <a:endParaRPr lang="en-US" sz="2400" dirty="0">
              <a:solidFill>
                <a:schemeClr val="tx2"/>
              </a:solidFill>
              <a:latin typeface="Times New Roman" charset="0"/>
              <a:cs typeface="+mn-cs"/>
            </a:endParaRPr>
          </a:p>
          <a:p>
            <a:pPr eaLnBrk="1" hangingPunct="1">
              <a:defRPr/>
            </a:pPr>
            <a:endParaRPr lang="en-US" dirty="0">
              <a:latin typeface="Tahoma" charset="0"/>
              <a:cs typeface="+mn-cs"/>
            </a:endParaRPr>
          </a:p>
        </p:txBody>
      </p:sp>
    </p:spTree>
    <p:extLst>
      <p:ext uri="{BB962C8B-B14F-4D97-AF65-F5344CB8AC3E}">
        <p14:creationId xmlns:p14="http://schemas.microsoft.com/office/powerpoint/2010/main" val="9485104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26</a:t>
            </a:r>
          </a:p>
        </p:txBody>
      </p:sp>
      <p:sp>
        <p:nvSpPr>
          <p:cNvPr id="78851" name="Rectangle 3"/>
          <p:cNvSpPr>
            <a:spLocks noGrp="1" noRot="1" noChangeArrowheads="1"/>
          </p:cNvSpPr>
          <p:nvPr>
            <p:ph idx="1"/>
          </p:nvPr>
        </p:nvSpPr>
        <p:spPr/>
        <p:txBody>
          <a:bodyPr/>
          <a:lstStyle/>
          <a:p>
            <a:pPr eaLnBrk="1" hangingPunct="1">
              <a:lnSpc>
                <a:spcPct val="80000"/>
              </a:lnSpc>
              <a:buClr>
                <a:schemeClr val="tx2"/>
              </a:buClr>
              <a:buFont typeface="Wingdings" pitchFamily="2" charset="2"/>
              <a:buChar char="§"/>
              <a:defRPr/>
            </a:pPr>
            <a:r>
              <a:rPr lang="en-US" sz="2400" dirty="0" smtClean="0">
                <a:solidFill>
                  <a:schemeClr val="tx2"/>
                </a:solidFill>
                <a:latin typeface="Times New Roman" pitchFamily="18" charset="0"/>
                <a:ea typeface="+mn-ea"/>
                <a:cs typeface="+mn-cs"/>
              </a:rPr>
              <a:t>School starts and Jem and Scout walk past the Radley house each day. Both are old enough to no longer fear Boo, but Scout longs for one opportunity to see him.</a:t>
            </a:r>
          </a:p>
          <a:p>
            <a:pPr eaLnBrk="1" hangingPunct="1">
              <a:lnSpc>
                <a:spcPct val="80000"/>
              </a:lnSpc>
              <a:buClr>
                <a:schemeClr val="tx2"/>
              </a:buClr>
              <a:buFont typeface="Wingdings" pitchFamily="2" charset="2"/>
              <a:buChar char="§"/>
              <a:defRPr/>
            </a:pPr>
            <a:r>
              <a:rPr lang="en-US" sz="2400" dirty="0" smtClean="0">
                <a:solidFill>
                  <a:schemeClr val="tx2"/>
                </a:solidFill>
                <a:latin typeface="Times New Roman" pitchFamily="18" charset="0"/>
                <a:ea typeface="+mn-ea"/>
                <a:cs typeface="+mn-cs"/>
              </a:rPr>
              <a:t>Jem is so enraged by the discussion of the trial that he yells at Scout and tells her to never mention the trial again.</a:t>
            </a:r>
          </a:p>
          <a:p>
            <a:pPr eaLnBrk="1" hangingPunct="1">
              <a:lnSpc>
                <a:spcPct val="80000"/>
              </a:lnSpc>
              <a:buClr>
                <a:schemeClr val="tx2"/>
              </a:buClr>
              <a:buFont typeface="Wingdings" pitchFamily="2" charset="2"/>
              <a:buChar char="§"/>
              <a:defRPr/>
            </a:pPr>
            <a:r>
              <a:rPr lang="en-US" sz="2400" dirty="0" smtClean="0">
                <a:solidFill>
                  <a:schemeClr val="tx2"/>
                </a:solidFill>
                <a:latin typeface="Times New Roman" pitchFamily="18" charset="0"/>
                <a:ea typeface="+mn-ea"/>
                <a:cs typeface="+mn-cs"/>
              </a:rPr>
              <a:t>Scout goes to Atticus for comfort.</a:t>
            </a:r>
          </a:p>
          <a:p>
            <a:pPr eaLnBrk="1" hangingPunct="1">
              <a:lnSpc>
                <a:spcPct val="80000"/>
              </a:lnSpc>
              <a:defRPr/>
            </a:pPr>
            <a:endParaRPr lang="en-US" sz="2400" dirty="0" smtClean="0">
              <a:solidFill>
                <a:schemeClr val="tx2"/>
              </a:solidFill>
              <a:latin typeface="Times New Roman" pitchFamily="18" charset="0"/>
              <a:ea typeface="+mn-ea"/>
              <a:cs typeface="+mn-cs"/>
            </a:endParaRPr>
          </a:p>
        </p:txBody>
      </p:sp>
    </p:spTree>
    <p:extLst>
      <p:ext uri="{BB962C8B-B14F-4D97-AF65-F5344CB8AC3E}">
        <p14:creationId xmlns:p14="http://schemas.microsoft.com/office/powerpoint/2010/main" val="16803135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27</a:t>
            </a:r>
          </a:p>
        </p:txBody>
      </p:sp>
      <p:sp>
        <p:nvSpPr>
          <p:cNvPr id="87043" name="Rectangle 3"/>
          <p:cNvSpPr>
            <a:spLocks noGrp="1" noRot="1" noChangeArrowheads="1"/>
          </p:cNvSpPr>
          <p:nvPr>
            <p:ph idx="1"/>
          </p:nvPr>
        </p:nvSpPr>
        <p:spPr/>
        <p:txBody>
          <a:bodyPr>
            <a:normAutofit lnSpcReduction="10000"/>
          </a:bodyPr>
          <a:lstStyle/>
          <a:p>
            <a:pPr eaLnBrk="1" hangingPunct="1">
              <a:lnSpc>
                <a:spcPct val="80000"/>
              </a:lnSpc>
              <a:buClr>
                <a:schemeClr val="tx2"/>
              </a:buClr>
              <a:buFont typeface="Wingdings" pitchFamily="2" charset="2"/>
              <a:buChar char="§"/>
              <a:defRPr/>
            </a:pPr>
            <a:r>
              <a:rPr lang="en-US" sz="2200" dirty="0" smtClean="0">
                <a:solidFill>
                  <a:schemeClr val="tx2"/>
                </a:solidFill>
                <a:latin typeface="Times New Roman" pitchFamily="18" charset="0"/>
                <a:ea typeface="+mn-ea"/>
                <a:cs typeface="+mn-cs"/>
              </a:rPr>
              <a:t>In October, Bob Ewell takes a job with the WPA, one of the depression job programs. </a:t>
            </a:r>
          </a:p>
          <a:p>
            <a:pPr eaLnBrk="1" hangingPunct="1">
              <a:lnSpc>
                <a:spcPct val="80000"/>
              </a:lnSpc>
              <a:buClr>
                <a:schemeClr val="tx2"/>
              </a:buClr>
              <a:buFont typeface="Wingdings" pitchFamily="2" charset="2"/>
              <a:buChar char="§"/>
              <a:defRPr/>
            </a:pPr>
            <a:r>
              <a:rPr lang="en-US" sz="2200" dirty="0" smtClean="0">
                <a:solidFill>
                  <a:schemeClr val="tx2"/>
                </a:solidFill>
                <a:latin typeface="Times New Roman" pitchFamily="18" charset="0"/>
                <a:ea typeface="+mn-ea"/>
                <a:cs typeface="+mn-cs"/>
              </a:rPr>
              <a:t>He loses the job a few days later and blames Atticus.</a:t>
            </a:r>
          </a:p>
          <a:p>
            <a:pPr eaLnBrk="1" hangingPunct="1">
              <a:lnSpc>
                <a:spcPct val="80000"/>
              </a:lnSpc>
              <a:buClr>
                <a:schemeClr val="tx2"/>
              </a:buClr>
              <a:buFont typeface="Wingdings" pitchFamily="2" charset="2"/>
              <a:buChar char="§"/>
              <a:defRPr/>
            </a:pPr>
            <a:r>
              <a:rPr lang="en-US" sz="2200" dirty="0" smtClean="0">
                <a:solidFill>
                  <a:schemeClr val="tx2"/>
                </a:solidFill>
                <a:latin typeface="Times New Roman" pitchFamily="18" charset="0"/>
                <a:ea typeface="+mn-ea"/>
                <a:cs typeface="+mn-cs"/>
              </a:rPr>
              <a:t>Later in the month, Judge Taylor sees a shadow creeping around his porch.</a:t>
            </a:r>
          </a:p>
          <a:p>
            <a:pPr eaLnBrk="1" hangingPunct="1">
              <a:lnSpc>
                <a:spcPct val="80000"/>
              </a:lnSpc>
              <a:buClr>
                <a:schemeClr val="tx2"/>
              </a:buClr>
              <a:buFont typeface="Wingdings" pitchFamily="2" charset="2"/>
              <a:buChar char="§"/>
              <a:defRPr/>
            </a:pPr>
            <a:r>
              <a:rPr lang="en-US" sz="2200" dirty="0" smtClean="0">
                <a:solidFill>
                  <a:schemeClr val="tx2"/>
                </a:solidFill>
                <a:latin typeface="Times New Roman" pitchFamily="18" charset="0"/>
                <a:ea typeface="+mn-ea"/>
                <a:cs typeface="+mn-cs"/>
              </a:rPr>
              <a:t>Ewell begins to follow Helen to work. Link Deas threatens to have him arrested, and he gives Helen no further trouble.</a:t>
            </a:r>
          </a:p>
          <a:p>
            <a:pPr eaLnBrk="1" hangingPunct="1">
              <a:lnSpc>
                <a:spcPct val="80000"/>
              </a:lnSpc>
              <a:buClr>
                <a:schemeClr val="tx2"/>
              </a:buClr>
              <a:buFont typeface="Wingdings" pitchFamily="2" charset="2"/>
              <a:buChar char="§"/>
              <a:defRPr/>
            </a:pPr>
            <a:r>
              <a:rPr lang="en-US" sz="2200" dirty="0" smtClean="0">
                <a:solidFill>
                  <a:schemeClr val="tx2"/>
                </a:solidFill>
                <a:latin typeface="Times New Roman" pitchFamily="18" charset="0"/>
                <a:ea typeface="+mn-ea"/>
                <a:cs typeface="+mn-cs"/>
              </a:rPr>
              <a:t>Alexandra is worried and fears anyone involved in the case is in danger.</a:t>
            </a:r>
          </a:p>
          <a:p>
            <a:pPr eaLnBrk="1" hangingPunct="1">
              <a:lnSpc>
                <a:spcPct val="80000"/>
              </a:lnSpc>
              <a:buClr>
                <a:schemeClr val="tx2"/>
              </a:buClr>
              <a:buFont typeface="Wingdings" pitchFamily="2" charset="2"/>
              <a:buChar char="§"/>
              <a:defRPr/>
            </a:pPr>
            <a:r>
              <a:rPr lang="en-US" sz="2200" dirty="0" smtClean="0">
                <a:solidFill>
                  <a:schemeClr val="tx2"/>
                </a:solidFill>
                <a:latin typeface="Times New Roman" pitchFamily="18" charset="0"/>
                <a:ea typeface="+mn-ea"/>
                <a:cs typeface="+mn-cs"/>
              </a:rPr>
              <a:t>The town sponsors a play at the school for Halloween. </a:t>
            </a:r>
          </a:p>
          <a:p>
            <a:pPr eaLnBrk="1" hangingPunct="1">
              <a:lnSpc>
                <a:spcPct val="80000"/>
              </a:lnSpc>
              <a:buClr>
                <a:schemeClr val="tx2"/>
              </a:buClr>
              <a:buFont typeface="Wingdings" pitchFamily="2" charset="2"/>
              <a:buChar char="§"/>
              <a:defRPr/>
            </a:pPr>
            <a:r>
              <a:rPr lang="en-US" sz="2200" dirty="0" smtClean="0">
                <a:solidFill>
                  <a:schemeClr val="tx2"/>
                </a:solidFill>
                <a:latin typeface="Times New Roman" pitchFamily="18" charset="0"/>
                <a:ea typeface="+mn-ea"/>
                <a:cs typeface="+mn-cs"/>
              </a:rPr>
              <a:t>The play is an agricultural pageant in which every child portrays a food.</a:t>
            </a:r>
          </a:p>
          <a:p>
            <a:pPr eaLnBrk="1" hangingPunct="1">
              <a:lnSpc>
                <a:spcPct val="80000"/>
              </a:lnSpc>
              <a:buClr>
                <a:schemeClr val="tx2"/>
              </a:buClr>
              <a:buFont typeface="Wingdings" pitchFamily="2" charset="2"/>
              <a:buChar char="§"/>
              <a:defRPr/>
            </a:pPr>
            <a:r>
              <a:rPr lang="en-US" sz="2200" dirty="0" smtClean="0">
                <a:solidFill>
                  <a:schemeClr val="tx2"/>
                </a:solidFill>
                <a:latin typeface="Times New Roman" pitchFamily="18" charset="0"/>
                <a:ea typeface="+mn-ea"/>
                <a:cs typeface="+mn-cs"/>
              </a:rPr>
              <a:t>Scout is dressed as a ham.</a:t>
            </a:r>
          </a:p>
          <a:p>
            <a:pPr eaLnBrk="1" hangingPunct="1">
              <a:lnSpc>
                <a:spcPct val="80000"/>
              </a:lnSpc>
              <a:buClr>
                <a:schemeClr val="tx2"/>
              </a:buClr>
              <a:buFont typeface="Wingdings" pitchFamily="2" charset="2"/>
              <a:buChar char="§"/>
              <a:defRPr/>
            </a:pPr>
            <a:r>
              <a:rPr lang="en-US" sz="2200" dirty="0" smtClean="0">
                <a:solidFill>
                  <a:schemeClr val="tx2"/>
                </a:solidFill>
                <a:latin typeface="Times New Roman" pitchFamily="18" charset="0"/>
                <a:ea typeface="+mn-ea"/>
                <a:cs typeface="+mn-cs"/>
              </a:rPr>
              <a:t>Both Atticus and Alexandra are too tired to take Scout to the play, so Jem takes her.</a:t>
            </a:r>
          </a:p>
          <a:p>
            <a:pPr eaLnBrk="1" hangingPunct="1">
              <a:lnSpc>
                <a:spcPct val="80000"/>
              </a:lnSpc>
              <a:buClr>
                <a:schemeClr val="tx2"/>
              </a:buClr>
              <a:buFont typeface="Wingdings" pitchFamily="2" charset="2"/>
              <a:buChar char="§"/>
              <a:defRPr/>
            </a:pPr>
            <a:endParaRPr lang="en-US" sz="2200" dirty="0" smtClean="0">
              <a:solidFill>
                <a:schemeClr val="tx2"/>
              </a:solidFill>
              <a:latin typeface="Times New Roman" pitchFamily="18" charset="0"/>
              <a:ea typeface="+mn-ea"/>
              <a:cs typeface="+mn-cs"/>
            </a:endParaRPr>
          </a:p>
          <a:p>
            <a:pPr eaLnBrk="1" hangingPunct="1">
              <a:lnSpc>
                <a:spcPct val="80000"/>
              </a:lnSpc>
              <a:buClr>
                <a:schemeClr val="tx2"/>
              </a:buClr>
              <a:buFont typeface="Wingdings" pitchFamily="2" charset="2"/>
              <a:buChar char="§"/>
              <a:defRPr/>
            </a:pPr>
            <a:endParaRPr lang="en-US" sz="2200" dirty="0" smtClean="0">
              <a:solidFill>
                <a:schemeClr val="tx2"/>
              </a:solidFill>
              <a:latin typeface="Times New Roman" pitchFamily="18" charset="0"/>
              <a:ea typeface="+mn-ea"/>
              <a:cs typeface="+mn-cs"/>
            </a:endParaRPr>
          </a:p>
        </p:txBody>
      </p:sp>
    </p:spTree>
    <p:extLst>
      <p:ext uri="{BB962C8B-B14F-4D97-AF65-F5344CB8AC3E}">
        <p14:creationId xmlns:p14="http://schemas.microsoft.com/office/powerpoint/2010/main" val="48973354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28</a:t>
            </a:r>
          </a:p>
        </p:txBody>
      </p:sp>
      <p:sp>
        <p:nvSpPr>
          <p:cNvPr id="88067" name="Rectangle 3"/>
          <p:cNvSpPr>
            <a:spLocks noGrp="1" noRot="1" noChangeArrowheads="1"/>
          </p:cNvSpPr>
          <p:nvPr>
            <p:ph idx="1"/>
          </p:nvPr>
        </p:nvSpPr>
        <p:spPr/>
        <p:txBody>
          <a:bodyPr>
            <a:normAutofit/>
          </a:bodyPr>
          <a:lstStyle/>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On the way to the pageant, Cecil Jacobs jumps out and scares Jem and Scout.</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As the pageant begins, Scout has fallen asleep and misses her entrance.</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Scout is accused of ruining the pageant.</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She is so ashamed she and Jem wait backstage until everyone has gone before they make their way home.</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On their way home, Jem hears noises, but assumes it</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Cecil trying to scare them again.</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Their pursuer runs after them as they approach the road.</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Jem yells for Scout to run, but in her costume, she gets tangled and falls.</a:t>
            </a:r>
          </a:p>
        </p:txBody>
      </p:sp>
    </p:spTree>
    <p:extLst>
      <p:ext uri="{BB962C8B-B14F-4D97-AF65-F5344CB8AC3E}">
        <p14:creationId xmlns:p14="http://schemas.microsoft.com/office/powerpoint/2010/main" val="1955825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12</a:t>
            </a:r>
          </a:p>
        </p:txBody>
      </p:sp>
      <p:sp>
        <p:nvSpPr>
          <p:cNvPr id="50179" name="Rectangle 3"/>
          <p:cNvSpPr>
            <a:spLocks noGrp="1" noRot="1" noChangeArrowheads="1"/>
          </p:cNvSpPr>
          <p:nvPr>
            <p:ph idx="1"/>
          </p:nvPr>
        </p:nvSpPr>
        <p:spPr/>
        <p:txBody>
          <a:bodyPr>
            <a:normAutofit lnSpcReduction="10000"/>
          </a:bodyPr>
          <a:lstStyle/>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Lula, a church member, criticized Calpurnia for bringing the children to their church, but the congregation is generally friendly and even Reverend Sykes welcomes them.</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The church has no hymnals so the congregation repeats the spoken words of Zeebo (Calpurnia</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eldest son and town garbage collector).</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During the service, Rev. Sykes takes up an offering to help support Helen, Tom Robinson</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wife.</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Helen cannot find work since her husband is accused of rape.</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After the service, Scout discovers that Tom is being charged by Bob Ewell. She cannot believe that anyone would believe a Ewell.</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When the children return home, they find Aunt Alexandra waiting for them.  </a:t>
            </a:r>
          </a:p>
          <a:p>
            <a:pPr eaLnBrk="1" hangingPunct="1">
              <a:lnSpc>
                <a:spcPct val="80000"/>
              </a:lnSpc>
              <a:buFont typeface="Arial" charset="0"/>
              <a:buNone/>
              <a:defRPr/>
            </a:pPr>
            <a:endParaRPr lang="en-US" sz="2400" dirty="0">
              <a:solidFill>
                <a:schemeClr val="tx2"/>
              </a:solidFill>
              <a:latin typeface="Times New Roman" charset="0"/>
              <a:cs typeface="+mn-cs"/>
            </a:endParaRPr>
          </a:p>
        </p:txBody>
      </p:sp>
    </p:spTree>
    <p:extLst>
      <p:ext uri="{BB962C8B-B14F-4D97-AF65-F5344CB8AC3E}">
        <p14:creationId xmlns:p14="http://schemas.microsoft.com/office/powerpoint/2010/main" val="420869224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28</a:t>
            </a:r>
          </a:p>
        </p:txBody>
      </p:sp>
      <p:sp>
        <p:nvSpPr>
          <p:cNvPr id="89091" name="Rectangle 3"/>
          <p:cNvSpPr>
            <a:spLocks noGrp="1" noRot="1" noChangeArrowheads="1"/>
          </p:cNvSpPr>
          <p:nvPr>
            <p:ph idx="1"/>
          </p:nvPr>
        </p:nvSpPr>
        <p:spPr/>
        <p:txBody>
          <a:bodyPr>
            <a:normAutofit/>
          </a:bodyPr>
          <a:lstStyle/>
          <a:p>
            <a:pPr eaLnBrk="1" hangingPunct="1">
              <a:lnSpc>
                <a:spcPct val="80000"/>
              </a:lnSpc>
              <a:buClr>
                <a:schemeClr val="tx2"/>
              </a:buClr>
              <a:buFont typeface="Wingdings" pitchFamily="2" charset="2"/>
              <a:buChar char="§"/>
              <a:defRPr/>
            </a:pPr>
            <a:r>
              <a:rPr lang="en-US" sz="2400" dirty="0" smtClean="0">
                <a:solidFill>
                  <a:schemeClr val="tx2"/>
                </a:solidFill>
                <a:latin typeface="Times New Roman" pitchFamily="18" charset="0"/>
                <a:ea typeface="+mn-ea"/>
                <a:cs typeface="+mn-cs"/>
              </a:rPr>
              <a:t>Something tears her costume and she hears struggling behind her.</a:t>
            </a:r>
          </a:p>
          <a:p>
            <a:pPr eaLnBrk="1" hangingPunct="1">
              <a:lnSpc>
                <a:spcPct val="80000"/>
              </a:lnSpc>
              <a:buClr>
                <a:schemeClr val="tx2"/>
              </a:buClr>
              <a:buFont typeface="Wingdings" pitchFamily="2" charset="2"/>
              <a:buChar char="§"/>
              <a:defRPr/>
            </a:pPr>
            <a:r>
              <a:rPr lang="en-US" sz="2400" dirty="0" smtClean="0">
                <a:solidFill>
                  <a:schemeClr val="tx2"/>
                </a:solidFill>
                <a:latin typeface="Times New Roman" pitchFamily="18" charset="0"/>
                <a:ea typeface="+mn-ea"/>
                <a:cs typeface="+mn-cs"/>
              </a:rPr>
              <a:t>Jem breaks free and drags Scout towards the road until their assailant drags him back.</a:t>
            </a:r>
          </a:p>
          <a:p>
            <a:pPr eaLnBrk="1" hangingPunct="1">
              <a:lnSpc>
                <a:spcPct val="80000"/>
              </a:lnSpc>
              <a:buClr>
                <a:schemeClr val="tx2"/>
              </a:buClr>
              <a:buFont typeface="Wingdings" pitchFamily="2" charset="2"/>
              <a:buChar char="§"/>
              <a:defRPr/>
            </a:pPr>
            <a:r>
              <a:rPr lang="en-US" sz="2400" dirty="0" smtClean="0">
                <a:solidFill>
                  <a:schemeClr val="tx2"/>
                </a:solidFill>
                <a:latin typeface="Times New Roman" pitchFamily="18" charset="0"/>
                <a:ea typeface="+mn-ea"/>
                <a:cs typeface="+mn-cs"/>
              </a:rPr>
              <a:t>Jem screams and Scout returns towards him.</a:t>
            </a:r>
          </a:p>
          <a:p>
            <a:pPr eaLnBrk="1" hangingPunct="1">
              <a:lnSpc>
                <a:spcPct val="80000"/>
              </a:lnSpc>
              <a:buClr>
                <a:schemeClr val="tx2"/>
              </a:buClr>
              <a:buFont typeface="Wingdings" pitchFamily="2" charset="2"/>
              <a:buChar char="§"/>
              <a:defRPr/>
            </a:pPr>
            <a:r>
              <a:rPr lang="en-US" sz="2400" dirty="0" smtClean="0">
                <a:solidFill>
                  <a:schemeClr val="tx2"/>
                </a:solidFill>
                <a:latin typeface="Times New Roman" pitchFamily="18" charset="0"/>
                <a:ea typeface="+mn-ea"/>
                <a:cs typeface="+mn-cs"/>
              </a:rPr>
              <a:t>Her attacker is pulled away and the struggling stops.</a:t>
            </a:r>
          </a:p>
          <a:p>
            <a:pPr eaLnBrk="1" hangingPunct="1">
              <a:lnSpc>
                <a:spcPct val="80000"/>
              </a:lnSpc>
              <a:buClr>
                <a:schemeClr val="tx2"/>
              </a:buClr>
              <a:buFont typeface="Wingdings" pitchFamily="2" charset="2"/>
              <a:buChar char="§"/>
              <a:defRPr/>
            </a:pPr>
            <a:r>
              <a:rPr lang="en-US" sz="2400" dirty="0" smtClean="0">
                <a:solidFill>
                  <a:schemeClr val="tx2"/>
                </a:solidFill>
                <a:latin typeface="Times New Roman" pitchFamily="18" charset="0"/>
                <a:ea typeface="+mn-ea"/>
                <a:cs typeface="+mn-cs"/>
              </a:rPr>
              <a:t>Scout feels the ground for Jem, but only locates an unshaven character who smells of whiskey.</a:t>
            </a:r>
          </a:p>
          <a:p>
            <a:pPr eaLnBrk="1" hangingPunct="1">
              <a:lnSpc>
                <a:spcPct val="80000"/>
              </a:lnSpc>
              <a:buClr>
                <a:schemeClr val="tx2"/>
              </a:buClr>
              <a:buFont typeface="Wingdings" pitchFamily="2" charset="2"/>
              <a:buChar char="§"/>
              <a:defRPr/>
            </a:pPr>
            <a:r>
              <a:rPr lang="en-US" sz="2400" dirty="0" smtClean="0">
                <a:solidFill>
                  <a:schemeClr val="tx2"/>
                </a:solidFill>
                <a:latin typeface="Times New Roman" pitchFamily="18" charset="0"/>
                <a:ea typeface="+mn-ea"/>
                <a:cs typeface="+mn-cs"/>
              </a:rPr>
              <a:t>As she stumbles home, she sees in the light, a figure carrying Jem toward the house.</a:t>
            </a:r>
          </a:p>
          <a:p>
            <a:pPr eaLnBrk="1" hangingPunct="1">
              <a:lnSpc>
                <a:spcPct val="80000"/>
              </a:lnSpc>
              <a:buClr>
                <a:schemeClr val="tx2"/>
              </a:buClr>
              <a:buFont typeface="Wingdings" pitchFamily="2" charset="2"/>
              <a:buNone/>
              <a:defRPr/>
            </a:pPr>
            <a:endParaRPr lang="en-US" sz="2400" dirty="0" smtClean="0">
              <a:solidFill>
                <a:schemeClr val="tx2"/>
              </a:solidFill>
              <a:latin typeface="Times New Roman" pitchFamily="18" charset="0"/>
              <a:ea typeface="+mn-ea"/>
              <a:cs typeface="+mn-cs"/>
            </a:endParaRPr>
          </a:p>
        </p:txBody>
      </p:sp>
    </p:spTree>
    <p:extLst>
      <p:ext uri="{BB962C8B-B14F-4D97-AF65-F5344CB8AC3E}">
        <p14:creationId xmlns:p14="http://schemas.microsoft.com/office/powerpoint/2010/main" val="27837272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28</a:t>
            </a:r>
          </a:p>
        </p:txBody>
      </p:sp>
      <p:sp>
        <p:nvSpPr>
          <p:cNvPr id="90115" name="Rectangle 3"/>
          <p:cNvSpPr>
            <a:spLocks noGrp="1" noRot="1" noChangeArrowheads="1"/>
          </p:cNvSpPr>
          <p:nvPr>
            <p:ph idx="1"/>
          </p:nvPr>
        </p:nvSpPr>
        <p:spPr/>
        <p:txBody>
          <a:bodyPr/>
          <a:lstStyle/>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Alexandra removes Scout</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costume and explains that Jem is unconscious, not dead.</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The doctor arrives and says Jem has a broken arm and a bump on the head.</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Heck Tate investigates and finds Bob Ewell dead. He has been stabbed under his ribs.</a:t>
            </a:r>
          </a:p>
          <a:p>
            <a:pPr eaLnBrk="1" hangingPunct="1">
              <a:lnSpc>
                <a:spcPct val="80000"/>
              </a:lnSpc>
              <a:buClr>
                <a:schemeClr val="tx2"/>
              </a:buClr>
              <a:buFont typeface="Wingdings" charset="0"/>
              <a:buNone/>
              <a:defRPr/>
            </a:pPr>
            <a:endParaRPr lang="en-US" sz="2400" dirty="0">
              <a:solidFill>
                <a:schemeClr val="tx2"/>
              </a:solidFill>
              <a:latin typeface="Times New Roman" charset="0"/>
              <a:cs typeface="+mn-cs"/>
            </a:endParaRPr>
          </a:p>
          <a:p>
            <a:pPr eaLnBrk="1" hangingPunct="1">
              <a:lnSpc>
                <a:spcPct val="80000"/>
              </a:lnSpc>
              <a:defRPr/>
            </a:pPr>
            <a:endParaRPr lang="en-US" sz="2400" dirty="0">
              <a:solidFill>
                <a:schemeClr val="tx2"/>
              </a:solidFill>
              <a:latin typeface="Tahoma" charset="0"/>
              <a:cs typeface="+mn-cs"/>
            </a:endParaRPr>
          </a:p>
          <a:p>
            <a:pPr eaLnBrk="1" hangingPunct="1">
              <a:lnSpc>
                <a:spcPct val="80000"/>
              </a:lnSpc>
              <a:defRPr/>
            </a:pPr>
            <a:endParaRPr lang="en-US" sz="1400" dirty="0">
              <a:latin typeface="Tahoma" charset="0"/>
              <a:cs typeface="+mn-cs"/>
            </a:endParaRPr>
          </a:p>
        </p:txBody>
      </p:sp>
    </p:spTree>
    <p:extLst>
      <p:ext uri="{BB962C8B-B14F-4D97-AF65-F5344CB8AC3E}">
        <p14:creationId xmlns:p14="http://schemas.microsoft.com/office/powerpoint/2010/main" val="12015267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29</a:t>
            </a:r>
          </a:p>
        </p:txBody>
      </p:sp>
      <p:sp>
        <p:nvSpPr>
          <p:cNvPr id="91139" name="Rectangle 3"/>
          <p:cNvSpPr>
            <a:spLocks noGrp="1" noRot="1" noChangeArrowheads="1"/>
          </p:cNvSpPr>
          <p:nvPr>
            <p:ph idx="1"/>
          </p:nvPr>
        </p:nvSpPr>
        <p:spPr/>
        <p:txBody>
          <a:bodyPr/>
          <a:lstStyle/>
          <a:p>
            <a:pPr eaLnBrk="1" hangingPunct="1">
              <a:lnSpc>
                <a:spcPct val="90000"/>
              </a:lnSpc>
              <a:buClr>
                <a:schemeClr val="tx2"/>
              </a:buClr>
              <a:buFont typeface="Wingdings" charset="0"/>
              <a:buChar char="§"/>
              <a:defRPr/>
            </a:pPr>
            <a:r>
              <a:rPr lang="en-US" sz="2400" dirty="0">
                <a:solidFill>
                  <a:schemeClr val="tx2"/>
                </a:solidFill>
                <a:latin typeface="Times New Roman" charset="0"/>
                <a:cs typeface="+mn-cs"/>
              </a:rPr>
              <a:t>Scout tells everyone what she saw.</a:t>
            </a:r>
          </a:p>
          <a:p>
            <a:pPr eaLnBrk="1" hangingPunct="1">
              <a:lnSpc>
                <a:spcPct val="90000"/>
              </a:lnSpc>
              <a:buClr>
                <a:schemeClr val="tx2"/>
              </a:buClr>
              <a:buFont typeface="Wingdings" charset="0"/>
              <a:buChar char="§"/>
              <a:defRPr/>
            </a:pPr>
            <a:r>
              <a:rPr lang="en-US" sz="2400" dirty="0">
                <a:solidFill>
                  <a:schemeClr val="tx2"/>
                </a:solidFill>
                <a:latin typeface="Times New Roman" charset="0"/>
                <a:cs typeface="+mn-cs"/>
              </a:rPr>
              <a:t>Heck Tate examines her costume and explains that Bob Ewell tried to stab her but the costume saved her life.</a:t>
            </a:r>
          </a:p>
          <a:p>
            <a:pPr eaLnBrk="1" hangingPunct="1">
              <a:lnSpc>
                <a:spcPct val="90000"/>
              </a:lnSpc>
              <a:buClr>
                <a:schemeClr val="tx2"/>
              </a:buClr>
              <a:buFont typeface="Wingdings" charset="0"/>
              <a:buChar char="§"/>
              <a:defRPr/>
            </a:pPr>
            <a:r>
              <a:rPr lang="en-US" sz="2400" dirty="0">
                <a:solidFill>
                  <a:schemeClr val="tx2"/>
                </a:solidFill>
                <a:latin typeface="Times New Roman" charset="0"/>
                <a:cs typeface="+mn-cs"/>
              </a:rPr>
              <a:t>Scout examines the character in the corner.</a:t>
            </a:r>
          </a:p>
          <a:p>
            <a:pPr eaLnBrk="1" hangingPunct="1">
              <a:lnSpc>
                <a:spcPct val="90000"/>
              </a:lnSpc>
              <a:buClr>
                <a:schemeClr val="tx2"/>
              </a:buClr>
              <a:buFont typeface="Wingdings" charset="0"/>
              <a:buChar char="§"/>
              <a:defRPr/>
            </a:pPr>
            <a:r>
              <a:rPr lang="en-US" sz="2400" dirty="0">
                <a:solidFill>
                  <a:schemeClr val="tx2"/>
                </a:solidFill>
                <a:latin typeface="Times New Roman" charset="0"/>
                <a:cs typeface="+mn-cs"/>
              </a:rPr>
              <a:t>He is pale, with torn clothes and a thin, pinched face with colorless eyes.</a:t>
            </a:r>
          </a:p>
          <a:p>
            <a:pPr eaLnBrk="1" hangingPunct="1">
              <a:lnSpc>
                <a:spcPct val="90000"/>
              </a:lnSpc>
              <a:buClr>
                <a:schemeClr val="tx2"/>
              </a:buClr>
              <a:buFont typeface="Wingdings" charset="0"/>
              <a:buChar char="§"/>
              <a:defRPr/>
            </a:pPr>
            <a:r>
              <a:rPr lang="en-US" sz="2400" dirty="0">
                <a:solidFill>
                  <a:schemeClr val="tx2"/>
                </a:solidFill>
                <a:latin typeface="Times New Roman" charset="0"/>
                <a:cs typeface="+mn-cs"/>
              </a:rPr>
              <a:t>She realizes it</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Boo Radley</a:t>
            </a:r>
          </a:p>
          <a:p>
            <a:pPr eaLnBrk="1" hangingPunct="1">
              <a:lnSpc>
                <a:spcPct val="90000"/>
              </a:lnSpc>
              <a:buClr>
                <a:schemeClr val="tx2"/>
              </a:buClr>
              <a:buFont typeface="Wingdings" charset="0"/>
              <a:buChar char="§"/>
              <a:defRPr/>
            </a:pPr>
            <a:endParaRPr lang="en-US" sz="2400" dirty="0">
              <a:solidFill>
                <a:schemeClr val="tx2"/>
              </a:solidFill>
              <a:latin typeface="Times New Roman" charset="0"/>
              <a:cs typeface="+mn-cs"/>
            </a:endParaRPr>
          </a:p>
        </p:txBody>
      </p:sp>
    </p:spTree>
    <p:extLst>
      <p:ext uri="{BB962C8B-B14F-4D97-AF65-F5344CB8AC3E}">
        <p14:creationId xmlns:p14="http://schemas.microsoft.com/office/powerpoint/2010/main" val="29834788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30</a:t>
            </a:r>
          </a:p>
        </p:txBody>
      </p:sp>
      <p:sp>
        <p:nvSpPr>
          <p:cNvPr id="92163" name="Rectangle 3"/>
          <p:cNvSpPr>
            <a:spLocks noGrp="1" noRot="1" noChangeArrowheads="1"/>
          </p:cNvSpPr>
          <p:nvPr>
            <p:ph idx="1"/>
          </p:nvPr>
        </p:nvSpPr>
        <p:spPr/>
        <p:txBody>
          <a:bodyPr>
            <a:normAutofit/>
          </a:bodyPr>
          <a:lstStyle/>
          <a:p>
            <a:pPr eaLnBrk="1" hangingPunct="1">
              <a:lnSpc>
                <a:spcPct val="90000"/>
              </a:lnSpc>
              <a:buClr>
                <a:schemeClr val="tx2"/>
              </a:buClr>
              <a:buFont typeface="Wingdings" charset="0"/>
              <a:buChar char="§"/>
              <a:defRPr/>
            </a:pPr>
            <a:r>
              <a:rPr lang="en-US" sz="2400" dirty="0">
                <a:solidFill>
                  <a:schemeClr val="tx2"/>
                </a:solidFill>
                <a:latin typeface="Times New Roman" charset="0"/>
                <a:cs typeface="+mn-cs"/>
              </a:rPr>
              <a:t>Scout walks with Boo to the front porch where Atticus and Heck Tate are arguing. </a:t>
            </a:r>
          </a:p>
          <a:p>
            <a:pPr eaLnBrk="1" hangingPunct="1">
              <a:lnSpc>
                <a:spcPct val="90000"/>
              </a:lnSpc>
              <a:buClr>
                <a:schemeClr val="tx2"/>
              </a:buClr>
              <a:buFont typeface="Wingdings" charset="0"/>
              <a:buChar char="§"/>
              <a:defRPr/>
            </a:pPr>
            <a:r>
              <a:rPr lang="en-US" sz="2400" dirty="0">
                <a:solidFill>
                  <a:schemeClr val="tx2"/>
                </a:solidFill>
                <a:latin typeface="Times New Roman" charset="0"/>
                <a:cs typeface="+mn-cs"/>
              </a:rPr>
              <a:t>Heck calls Ewell</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death an accident, but Atticus, thinking his son killed Ewell </a:t>
            </a:r>
            <a:r>
              <a:rPr lang="en-US" sz="2400" dirty="0" smtClean="0">
                <a:solidFill>
                  <a:schemeClr val="tx2"/>
                </a:solidFill>
                <a:latin typeface="Times New Roman" charset="0"/>
                <a:cs typeface="+mn-cs"/>
              </a:rPr>
              <a:t>doesn't</a:t>
            </a:r>
            <a:r>
              <a:rPr lang="ja-JP" altLang="en-US" sz="2400" dirty="0" smtClean="0">
                <a:solidFill>
                  <a:schemeClr val="tx2"/>
                </a:solidFill>
                <a:latin typeface="Times New Roman" charset="0"/>
                <a:cs typeface="+mn-cs"/>
              </a:rPr>
              <a:t>’</a:t>
            </a:r>
            <a:r>
              <a:rPr lang="en-US" sz="2400" dirty="0" smtClean="0">
                <a:solidFill>
                  <a:schemeClr val="tx2"/>
                </a:solidFill>
                <a:latin typeface="Times New Roman" charset="0"/>
                <a:cs typeface="+mn-cs"/>
              </a:rPr>
              <a:t>t </a:t>
            </a:r>
            <a:r>
              <a:rPr lang="en-US" sz="2400" dirty="0">
                <a:solidFill>
                  <a:schemeClr val="tx2"/>
                </a:solidFill>
                <a:latin typeface="Times New Roman" charset="0"/>
                <a:cs typeface="+mn-cs"/>
              </a:rPr>
              <a:t>want him protected by the law.</a:t>
            </a:r>
          </a:p>
          <a:p>
            <a:pPr eaLnBrk="1" hangingPunct="1">
              <a:lnSpc>
                <a:spcPct val="90000"/>
              </a:lnSpc>
              <a:buClr>
                <a:schemeClr val="tx2"/>
              </a:buClr>
              <a:buFont typeface="Wingdings" charset="0"/>
              <a:buChar char="§"/>
              <a:defRPr/>
            </a:pPr>
            <a:r>
              <a:rPr lang="en-US" sz="2400" dirty="0">
                <a:solidFill>
                  <a:schemeClr val="tx2"/>
                </a:solidFill>
                <a:latin typeface="Times New Roman" charset="0"/>
                <a:cs typeface="+mn-cs"/>
              </a:rPr>
              <a:t>Heck says Ewell fell on his knife. Jem did not kill him.</a:t>
            </a:r>
          </a:p>
          <a:p>
            <a:pPr eaLnBrk="1" hangingPunct="1">
              <a:lnSpc>
                <a:spcPct val="90000"/>
              </a:lnSpc>
              <a:buClr>
                <a:schemeClr val="tx2"/>
              </a:buClr>
              <a:buFont typeface="Wingdings" charset="0"/>
              <a:buChar char="§"/>
              <a:defRPr/>
            </a:pPr>
            <a:r>
              <a:rPr lang="en-US" sz="2400" dirty="0">
                <a:solidFill>
                  <a:schemeClr val="tx2"/>
                </a:solidFill>
                <a:latin typeface="Times New Roman" charset="0"/>
                <a:cs typeface="+mn-cs"/>
              </a:rPr>
              <a:t>Heck knows that Boo killed Bob Ewell to save the children.</a:t>
            </a:r>
          </a:p>
          <a:p>
            <a:pPr eaLnBrk="1" hangingPunct="1">
              <a:lnSpc>
                <a:spcPct val="90000"/>
              </a:lnSpc>
              <a:buClr>
                <a:schemeClr val="tx2"/>
              </a:buClr>
              <a:buFont typeface="Wingdings" charset="0"/>
              <a:buChar char="§"/>
              <a:defRPr/>
            </a:pPr>
            <a:r>
              <a:rPr lang="en-US" sz="2400" dirty="0">
                <a:solidFill>
                  <a:schemeClr val="tx2"/>
                </a:solidFill>
                <a:latin typeface="Times New Roman" charset="0"/>
                <a:cs typeface="+mn-cs"/>
              </a:rPr>
              <a:t>Heck says Boo </a:t>
            </a:r>
            <a:r>
              <a:rPr lang="en-US" sz="2400" dirty="0" smtClean="0">
                <a:solidFill>
                  <a:schemeClr val="tx2"/>
                </a:solidFill>
                <a:latin typeface="Times New Roman" charset="0"/>
                <a:cs typeface="+mn-cs"/>
              </a:rPr>
              <a:t>doesn't</a:t>
            </a:r>
            <a:r>
              <a:rPr lang="ja-JP" altLang="en-US" sz="2400" dirty="0" smtClean="0">
                <a:solidFill>
                  <a:schemeClr val="tx2"/>
                </a:solidFill>
                <a:latin typeface="Times New Roman" charset="0"/>
                <a:cs typeface="+mn-cs"/>
              </a:rPr>
              <a:t>’</a:t>
            </a:r>
            <a:r>
              <a:rPr lang="en-US" sz="2400" dirty="0" smtClean="0">
                <a:solidFill>
                  <a:schemeClr val="tx2"/>
                </a:solidFill>
                <a:latin typeface="Times New Roman" charset="0"/>
                <a:cs typeface="+mn-cs"/>
              </a:rPr>
              <a:t>t </a:t>
            </a:r>
            <a:r>
              <a:rPr lang="en-US" sz="2400" dirty="0">
                <a:solidFill>
                  <a:schemeClr val="tx2"/>
                </a:solidFill>
                <a:latin typeface="Times New Roman" charset="0"/>
                <a:cs typeface="+mn-cs"/>
              </a:rPr>
              <a:t>need the attention of the town brought to his door.</a:t>
            </a:r>
          </a:p>
          <a:p>
            <a:pPr eaLnBrk="1" hangingPunct="1">
              <a:lnSpc>
                <a:spcPct val="90000"/>
              </a:lnSpc>
              <a:buClr>
                <a:schemeClr val="tx2"/>
              </a:buClr>
              <a:buFont typeface="Wingdings" charset="0"/>
              <a:buChar char="§"/>
              <a:defRPr/>
            </a:pPr>
            <a:r>
              <a:rPr lang="en-US" sz="2400" dirty="0">
                <a:solidFill>
                  <a:schemeClr val="tx2"/>
                </a:solidFill>
                <a:latin typeface="Times New Roman" charset="0"/>
                <a:cs typeface="+mn-cs"/>
              </a:rPr>
              <a:t>Tom Robinson died for no reason, and now the man responsible is dead.</a:t>
            </a:r>
          </a:p>
          <a:p>
            <a:pPr eaLnBrk="1" hangingPunct="1">
              <a:lnSpc>
                <a:spcPct val="90000"/>
              </a:lnSpc>
              <a:defRPr/>
            </a:pPr>
            <a:endParaRPr lang="en-US" sz="2400" dirty="0">
              <a:solidFill>
                <a:schemeClr val="tx2"/>
              </a:solidFill>
              <a:latin typeface="Times New Roman" charset="0"/>
              <a:cs typeface="+mn-cs"/>
            </a:endParaRPr>
          </a:p>
        </p:txBody>
      </p:sp>
    </p:spTree>
    <p:extLst>
      <p:ext uri="{BB962C8B-B14F-4D97-AF65-F5344CB8AC3E}">
        <p14:creationId xmlns:p14="http://schemas.microsoft.com/office/powerpoint/2010/main" val="27200683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31</a:t>
            </a:r>
          </a:p>
        </p:txBody>
      </p:sp>
      <p:sp>
        <p:nvSpPr>
          <p:cNvPr id="93187" name="Rectangle 3"/>
          <p:cNvSpPr>
            <a:spLocks noGrp="1" noRot="1" noChangeArrowheads="1"/>
          </p:cNvSpPr>
          <p:nvPr>
            <p:ph idx="1"/>
          </p:nvPr>
        </p:nvSpPr>
        <p:spPr/>
        <p:txBody>
          <a:bodyPr/>
          <a:lstStyle/>
          <a:p>
            <a:pPr eaLnBrk="1" hangingPunct="1">
              <a:buClr>
                <a:schemeClr val="tx2"/>
              </a:buClr>
              <a:buFont typeface="Wingdings" charset="0"/>
              <a:buChar char="§"/>
              <a:defRPr/>
            </a:pPr>
            <a:r>
              <a:rPr lang="en-US" sz="2400" dirty="0">
                <a:solidFill>
                  <a:schemeClr val="tx2"/>
                </a:solidFill>
                <a:latin typeface="Times New Roman" charset="0"/>
                <a:cs typeface="+mn-cs"/>
              </a:rPr>
              <a:t>Scout takes Boo upstairs to say goodnight to Jem then walks him home.</a:t>
            </a:r>
          </a:p>
          <a:p>
            <a:pPr eaLnBrk="1" hangingPunct="1">
              <a:buClr>
                <a:schemeClr val="tx2"/>
              </a:buClr>
              <a:buFont typeface="Wingdings" charset="0"/>
              <a:buChar char="§"/>
              <a:defRPr/>
            </a:pPr>
            <a:r>
              <a:rPr lang="en-US" sz="2400" dirty="0">
                <a:solidFill>
                  <a:schemeClr val="tx2"/>
                </a:solidFill>
                <a:latin typeface="Times New Roman" charset="0"/>
                <a:cs typeface="+mn-cs"/>
              </a:rPr>
              <a:t>He goes inside his house and she never sees him again.</a:t>
            </a:r>
          </a:p>
          <a:p>
            <a:pPr eaLnBrk="1" hangingPunct="1">
              <a:buClr>
                <a:schemeClr val="tx2"/>
              </a:buClr>
              <a:buFont typeface="Wingdings" charset="0"/>
              <a:buChar char="§"/>
              <a:defRPr/>
            </a:pPr>
            <a:r>
              <a:rPr lang="en-US" sz="2400" dirty="0">
                <a:solidFill>
                  <a:schemeClr val="tx2"/>
                </a:solidFill>
                <a:latin typeface="Times New Roman" charset="0"/>
                <a:cs typeface="+mn-cs"/>
              </a:rPr>
              <a:t>She returns home and finds Atticus in Jem</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room. He reads one of Jem</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books to her until she falls asleep.</a:t>
            </a:r>
          </a:p>
          <a:p>
            <a:pPr eaLnBrk="1" hangingPunct="1">
              <a:defRPr/>
            </a:pPr>
            <a:endParaRPr lang="en-US" dirty="0">
              <a:solidFill>
                <a:schemeClr val="tx2"/>
              </a:solidFill>
              <a:latin typeface="Tahoma" charset="0"/>
              <a:cs typeface="+mn-cs"/>
            </a:endParaRPr>
          </a:p>
        </p:txBody>
      </p:sp>
    </p:spTree>
    <p:extLst>
      <p:ext uri="{BB962C8B-B14F-4D97-AF65-F5344CB8AC3E}">
        <p14:creationId xmlns:p14="http://schemas.microsoft.com/office/powerpoint/2010/main" val="2675141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13</a:t>
            </a:r>
          </a:p>
        </p:txBody>
      </p:sp>
      <p:sp>
        <p:nvSpPr>
          <p:cNvPr id="48131" name="Rectangle 3"/>
          <p:cNvSpPr>
            <a:spLocks noGrp="1" noRot="1" noChangeArrowheads="1"/>
          </p:cNvSpPr>
          <p:nvPr>
            <p:ph idx="1"/>
          </p:nvPr>
        </p:nvSpPr>
        <p:spPr/>
        <p:txBody>
          <a:bodyPr>
            <a:normAutofit/>
          </a:bodyPr>
          <a:lstStyle/>
          <a:p>
            <a:pPr eaLnBrk="1" hangingPunct="1">
              <a:lnSpc>
                <a:spcPct val="80000"/>
              </a:lnSpc>
              <a:buClr>
                <a:schemeClr val="tx2"/>
              </a:buClr>
              <a:buFont typeface="Wingdings" pitchFamily="2" charset="2"/>
              <a:buChar char="§"/>
              <a:defRPr/>
            </a:pPr>
            <a:r>
              <a:rPr lang="en-US" sz="2400" dirty="0" smtClean="0">
                <a:solidFill>
                  <a:schemeClr val="tx2"/>
                </a:solidFill>
                <a:latin typeface="Times New Roman" pitchFamily="18" charset="0"/>
                <a:ea typeface="+mn-ea"/>
                <a:cs typeface="+mn-cs"/>
              </a:rPr>
              <a:t>Aunt Alexandra explains that she will stay with the children for a while to give them a feminine influence.</a:t>
            </a:r>
          </a:p>
          <a:p>
            <a:pPr eaLnBrk="1" hangingPunct="1">
              <a:lnSpc>
                <a:spcPct val="80000"/>
              </a:lnSpc>
              <a:buClr>
                <a:schemeClr val="tx2"/>
              </a:buClr>
              <a:buFont typeface="Wingdings" pitchFamily="2" charset="2"/>
              <a:buChar char="§"/>
              <a:defRPr/>
            </a:pPr>
            <a:r>
              <a:rPr lang="en-US" sz="2400" dirty="0" smtClean="0">
                <a:solidFill>
                  <a:schemeClr val="tx2"/>
                </a:solidFill>
                <a:latin typeface="Times New Roman" pitchFamily="18" charset="0"/>
                <a:ea typeface="+mn-ea"/>
                <a:cs typeface="+mn-cs"/>
              </a:rPr>
              <a:t>Maycomb welcomes her and she soon becomes a part of the social circle.</a:t>
            </a:r>
          </a:p>
          <a:p>
            <a:pPr eaLnBrk="1" hangingPunct="1">
              <a:lnSpc>
                <a:spcPct val="80000"/>
              </a:lnSpc>
              <a:buClr>
                <a:schemeClr val="tx2"/>
              </a:buClr>
              <a:buFont typeface="Wingdings" pitchFamily="2" charset="2"/>
              <a:buChar char="§"/>
              <a:defRPr/>
            </a:pPr>
            <a:r>
              <a:rPr lang="en-US" sz="2400" dirty="0" smtClean="0">
                <a:solidFill>
                  <a:schemeClr val="tx2"/>
                </a:solidFill>
                <a:latin typeface="Times New Roman" pitchFamily="18" charset="0"/>
                <a:ea typeface="+mn-ea"/>
                <a:cs typeface="+mn-cs"/>
              </a:rPr>
              <a:t>Alexandra is proud of the Finches and spends a lot of time discussing the various families of Maycomb.</a:t>
            </a:r>
          </a:p>
          <a:p>
            <a:pPr eaLnBrk="1" hangingPunct="1">
              <a:lnSpc>
                <a:spcPct val="80000"/>
              </a:lnSpc>
              <a:buClr>
                <a:schemeClr val="tx2"/>
              </a:buClr>
              <a:buFont typeface="Wingdings" pitchFamily="2" charset="2"/>
              <a:buChar char="§"/>
              <a:defRPr/>
            </a:pPr>
            <a:r>
              <a:rPr lang="en-US" sz="2400" dirty="0" smtClean="0">
                <a:solidFill>
                  <a:schemeClr val="tx2"/>
                </a:solidFill>
                <a:latin typeface="Times New Roman" pitchFamily="18" charset="0"/>
                <a:ea typeface="+mn-ea"/>
                <a:cs typeface="+mn-cs"/>
              </a:rPr>
              <a:t>She discusses the ancestry of the town and how all the families have their quirks and eccentricities.</a:t>
            </a:r>
          </a:p>
          <a:p>
            <a:pPr eaLnBrk="1" hangingPunct="1">
              <a:lnSpc>
                <a:spcPct val="80000"/>
              </a:lnSpc>
              <a:buClr>
                <a:schemeClr val="tx2"/>
              </a:buClr>
              <a:buFont typeface="Wingdings" pitchFamily="2" charset="2"/>
              <a:buChar char="§"/>
              <a:defRPr/>
            </a:pPr>
            <a:r>
              <a:rPr lang="en-US" sz="2400" dirty="0" smtClean="0">
                <a:solidFill>
                  <a:schemeClr val="tx2"/>
                </a:solidFill>
                <a:latin typeface="Times New Roman" pitchFamily="18" charset="0"/>
                <a:ea typeface="+mn-ea"/>
                <a:cs typeface="+mn-cs"/>
              </a:rPr>
              <a:t>She believes that Scout and Jem lack pride in their history, and implores Atticus to teach them more.</a:t>
            </a:r>
          </a:p>
          <a:p>
            <a:pPr eaLnBrk="1" hangingPunct="1">
              <a:lnSpc>
                <a:spcPct val="80000"/>
              </a:lnSpc>
              <a:buClr>
                <a:schemeClr val="tx2"/>
              </a:buClr>
              <a:buFont typeface="Wingdings" pitchFamily="2" charset="2"/>
              <a:buChar char="§"/>
              <a:defRPr/>
            </a:pPr>
            <a:r>
              <a:rPr lang="en-US" sz="2400" dirty="0" smtClean="0">
                <a:solidFill>
                  <a:schemeClr val="tx2"/>
                </a:solidFill>
                <a:latin typeface="Times New Roman" pitchFamily="18" charset="0"/>
                <a:ea typeface="+mn-ea"/>
                <a:cs typeface="+mn-cs"/>
              </a:rPr>
              <a:t>Eventually, Alexandra makes Scout cry.</a:t>
            </a:r>
          </a:p>
          <a:p>
            <a:pPr eaLnBrk="1" hangingPunct="1">
              <a:lnSpc>
                <a:spcPct val="80000"/>
              </a:lnSpc>
              <a:buClr>
                <a:schemeClr val="tx2"/>
              </a:buClr>
              <a:buFont typeface="Wingdings" pitchFamily="2" charset="2"/>
              <a:buChar char="§"/>
              <a:defRPr/>
            </a:pPr>
            <a:endParaRPr lang="en-US" sz="2400" dirty="0" smtClean="0">
              <a:solidFill>
                <a:schemeClr val="tx2"/>
              </a:solidFill>
              <a:latin typeface="Times New Roman" pitchFamily="18" charset="0"/>
              <a:ea typeface="+mn-ea"/>
              <a:cs typeface="+mn-cs"/>
            </a:endParaRPr>
          </a:p>
        </p:txBody>
      </p:sp>
    </p:spTree>
    <p:extLst>
      <p:ext uri="{BB962C8B-B14F-4D97-AF65-F5344CB8AC3E}">
        <p14:creationId xmlns:p14="http://schemas.microsoft.com/office/powerpoint/2010/main" val="41380429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14</a:t>
            </a:r>
          </a:p>
        </p:txBody>
      </p:sp>
      <p:sp>
        <p:nvSpPr>
          <p:cNvPr id="51203" name="Rectangle 3"/>
          <p:cNvSpPr>
            <a:spLocks noGrp="1" noRot="1" noChangeArrowheads="1"/>
          </p:cNvSpPr>
          <p:nvPr>
            <p:ph idx="1"/>
          </p:nvPr>
        </p:nvSpPr>
        <p:spPr/>
        <p:txBody>
          <a:bodyPr>
            <a:normAutofit/>
          </a:bodyPr>
          <a:lstStyle/>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As the Tom Robinson trial draws closer, the Finch children become the focus of whispers and talk amongst the townspeople.</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Aunt Alexandra forbids Scout to return to First Purchase and attempts to make Atticus fire Calpurnia.</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That same night, Jem tells Scout not to antagonize Alexandra. Scout dislikes her brother</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attitude which prompts a fight between the two.</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Atticus breaks up the fight and sends both children to bed.</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Scout wakes Jem later to share that she has found Dill hiding beneath her bed.</a:t>
            </a:r>
          </a:p>
        </p:txBody>
      </p:sp>
    </p:spTree>
    <p:extLst>
      <p:ext uri="{BB962C8B-B14F-4D97-AF65-F5344CB8AC3E}">
        <p14:creationId xmlns:p14="http://schemas.microsoft.com/office/powerpoint/2010/main" val="871577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14</a:t>
            </a:r>
          </a:p>
        </p:txBody>
      </p:sp>
      <p:sp>
        <p:nvSpPr>
          <p:cNvPr id="52227" name="Rectangle 3"/>
          <p:cNvSpPr>
            <a:spLocks noGrp="1" noRot="1" noChangeArrowheads="1"/>
          </p:cNvSpPr>
          <p:nvPr>
            <p:ph idx="1"/>
          </p:nvPr>
        </p:nvSpPr>
        <p:spPr/>
        <p:txBody>
          <a:bodyPr>
            <a:normAutofit/>
          </a:bodyPr>
          <a:lstStyle/>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Dill says he has run away from home because his mother and his new father did not pay enough attention to him.</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He confesses to having taken the train from Meridian to Maycomb junction and walking the remaining fourteen miles to the Finch home. (He also says he rode on the back of a cotton wagon.)</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Jem tells Atticus that Dill is in the house, and Atticus requests that they give him more food.</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Dill climbs into Jem</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bed to go to sleep, but eventually climbs in Scout</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bed to talk things over.</a:t>
            </a:r>
          </a:p>
          <a:p>
            <a:pPr eaLnBrk="1" hangingPunct="1">
              <a:lnSpc>
                <a:spcPct val="80000"/>
              </a:lnSpc>
              <a:buClr>
                <a:schemeClr val="tx2"/>
              </a:buClr>
              <a:buFont typeface="Wingdings" charset="0"/>
              <a:buChar char="§"/>
              <a:defRPr/>
            </a:pPr>
            <a:endParaRPr lang="en-US" sz="2400" dirty="0">
              <a:solidFill>
                <a:schemeClr val="tx2"/>
              </a:solidFill>
              <a:latin typeface="Times New Roman" charset="0"/>
              <a:cs typeface="+mn-cs"/>
            </a:endParaRPr>
          </a:p>
          <a:p>
            <a:pPr eaLnBrk="1" hangingPunct="1">
              <a:lnSpc>
                <a:spcPct val="80000"/>
              </a:lnSpc>
              <a:buFont typeface="Arial" charset="0"/>
              <a:buNone/>
              <a:defRPr/>
            </a:pPr>
            <a:endParaRPr lang="en-US" sz="1400" dirty="0">
              <a:latin typeface="Times New Roman" charset="0"/>
              <a:cs typeface="+mn-cs"/>
            </a:endParaRPr>
          </a:p>
        </p:txBody>
      </p:sp>
    </p:spTree>
    <p:extLst>
      <p:ext uri="{BB962C8B-B14F-4D97-AF65-F5344CB8AC3E}">
        <p14:creationId xmlns:p14="http://schemas.microsoft.com/office/powerpoint/2010/main" val="1874293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15</a:t>
            </a:r>
          </a:p>
        </p:txBody>
      </p:sp>
      <p:sp>
        <p:nvSpPr>
          <p:cNvPr id="53251" name="Rectangle 3"/>
          <p:cNvSpPr>
            <a:spLocks noGrp="1" noRot="1" noChangeArrowheads="1"/>
          </p:cNvSpPr>
          <p:nvPr>
            <p:ph idx="1"/>
          </p:nvPr>
        </p:nvSpPr>
        <p:spPr/>
        <p:txBody>
          <a:bodyPr>
            <a:normAutofit lnSpcReduction="10000"/>
          </a:bodyPr>
          <a:lstStyle/>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As the trial nears Tom Robinson is moved to the Maycomb jail and concerns of a lynch mob arise.</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Jem informs Scout that Alexandra and Atticus have been fighting about the trial and Alexandra believes Atticus</a:t>
            </a:r>
            <a:r>
              <a:rPr lang="ja-JP" altLang="en-US" sz="2400" dirty="0">
                <a:solidFill>
                  <a:schemeClr val="tx2"/>
                </a:solidFill>
                <a:latin typeface="Times New Roman" charset="0"/>
                <a:cs typeface="+mn-cs"/>
              </a:rPr>
              <a:t>’</a:t>
            </a:r>
            <a:r>
              <a:rPr lang="en-US" sz="2400" dirty="0">
                <a:solidFill>
                  <a:schemeClr val="tx2"/>
                </a:solidFill>
                <a:latin typeface="Times New Roman" charset="0"/>
                <a:cs typeface="+mn-cs"/>
              </a:rPr>
              <a:t>s decision to represent Tom will bring disgrace to the Finch family name.</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Atticus takes his car to the town center. The children follow behind and see him sitting in front of the jail reading the paper. </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Jem suggests not to disturb Atticus.</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At that time, a group of men drive up and demand Atticus to move from in front of the jail door.</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Scout runs out from her hiding place to aid her father.</a:t>
            </a:r>
            <a:r>
              <a:rPr lang="en-US" sz="2400" b="1" dirty="0">
                <a:solidFill>
                  <a:schemeClr val="tx2"/>
                </a:solidFill>
                <a:latin typeface="Times New Roman" charset="0"/>
                <a:cs typeface="+mn-cs"/>
              </a:rPr>
              <a:t> </a:t>
            </a:r>
            <a:r>
              <a:rPr lang="en-US" sz="2400" dirty="0">
                <a:solidFill>
                  <a:schemeClr val="tx2"/>
                </a:solidFill>
                <a:latin typeface="Times New Roman" charset="0"/>
                <a:cs typeface="+mn-cs"/>
              </a:rPr>
              <a:t>Jem and Dill follow. Atticus orders the children to return home.</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Jem refuses and one of the men tells Atticus that he has 15 seconds to remove his children.</a:t>
            </a:r>
          </a:p>
          <a:p>
            <a:pPr eaLnBrk="1" hangingPunct="1">
              <a:lnSpc>
                <a:spcPct val="80000"/>
              </a:lnSpc>
              <a:buClr>
                <a:schemeClr val="tx2"/>
              </a:buClr>
              <a:buFont typeface="Wingdings" charset="0"/>
              <a:buChar char="§"/>
              <a:defRPr/>
            </a:pPr>
            <a:endParaRPr lang="en-US" sz="2400" dirty="0">
              <a:solidFill>
                <a:schemeClr val="tx2"/>
              </a:solidFill>
              <a:latin typeface="Times New Roman" charset="0"/>
              <a:cs typeface="+mn-cs"/>
            </a:endParaRPr>
          </a:p>
        </p:txBody>
      </p:sp>
    </p:spTree>
    <p:extLst>
      <p:ext uri="{BB962C8B-B14F-4D97-AF65-F5344CB8AC3E}">
        <p14:creationId xmlns:p14="http://schemas.microsoft.com/office/powerpoint/2010/main" val="1254029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15</a:t>
            </a:r>
          </a:p>
        </p:txBody>
      </p:sp>
      <p:sp>
        <p:nvSpPr>
          <p:cNvPr id="54275" name="Rectangle 3"/>
          <p:cNvSpPr>
            <a:spLocks noGrp="1" noRot="1" noChangeArrowheads="1"/>
          </p:cNvSpPr>
          <p:nvPr>
            <p:ph idx="1"/>
          </p:nvPr>
        </p:nvSpPr>
        <p:spPr/>
        <p:txBody>
          <a:bodyPr>
            <a:normAutofit/>
          </a:bodyPr>
          <a:lstStyle/>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Scout look around the group and notices Mr. Walter Cunningham. She tells him to tell little Walter </a:t>
            </a:r>
            <a:r>
              <a:rPr lang="ja-JP" altLang="en-US" sz="2400">
                <a:solidFill>
                  <a:schemeClr val="tx2"/>
                </a:solidFill>
                <a:latin typeface="Times New Roman" charset="0"/>
                <a:cs typeface="+mn-cs"/>
              </a:rPr>
              <a:t>“</a:t>
            </a:r>
            <a:r>
              <a:rPr lang="en-US" sz="2400" dirty="0">
                <a:solidFill>
                  <a:schemeClr val="tx2"/>
                </a:solidFill>
                <a:latin typeface="Times New Roman" charset="0"/>
                <a:cs typeface="+mn-cs"/>
              </a:rPr>
              <a:t>hey</a:t>
            </a:r>
            <a:r>
              <a:rPr lang="ja-JP" altLang="en-US" sz="2400">
                <a:solidFill>
                  <a:schemeClr val="tx2"/>
                </a:solidFill>
                <a:latin typeface="Times New Roman" charset="0"/>
                <a:cs typeface="+mn-cs"/>
              </a:rPr>
              <a:t>”</a:t>
            </a:r>
            <a:r>
              <a:rPr lang="en-US" sz="2400" dirty="0">
                <a:solidFill>
                  <a:schemeClr val="tx2"/>
                </a:solidFill>
                <a:latin typeface="Times New Roman" charset="0"/>
                <a:cs typeface="+mn-cs"/>
              </a:rPr>
              <a:t>.</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Mr. Cunningham is ashamed and quickly tells Scout he will tell his son hello. He tells his companions to clear out.</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The men leave and Mr. Underwood, the owner of the newspaper, leans out a nearby window with a double barrel shotgun and tells Atticus he had him covered the entire time.</a:t>
            </a:r>
          </a:p>
          <a:p>
            <a:pPr eaLnBrk="1" hangingPunct="1">
              <a:lnSpc>
                <a:spcPct val="80000"/>
              </a:lnSpc>
              <a:buClr>
                <a:schemeClr val="tx2"/>
              </a:buClr>
              <a:buFont typeface="Wingdings" charset="0"/>
              <a:buChar char="§"/>
              <a:defRPr/>
            </a:pPr>
            <a:r>
              <a:rPr lang="en-US" sz="2400" dirty="0">
                <a:solidFill>
                  <a:schemeClr val="tx2"/>
                </a:solidFill>
                <a:latin typeface="Times New Roman" charset="0"/>
                <a:cs typeface="+mn-cs"/>
              </a:rPr>
              <a:t>Atticus takes the children home. </a:t>
            </a:r>
          </a:p>
          <a:p>
            <a:pPr eaLnBrk="1" hangingPunct="1">
              <a:lnSpc>
                <a:spcPct val="80000"/>
              </a:lnSpc>
              <a:buFont typeface="Arial" charset="0"/>
              <a:buNone/>
              <a:defRPr/>
            </a:pPr>
            <a:endParaRPr lang="en-US" sz="2400" dirty="0">
              <a:latin typeface="Times New Roman" charset="0"/>
              <a:cs typeface="+mn-cs"/>
            </a:endParaRPr>
          </a:p>
        </p:txBody>
      </p:sp>
    </p:spTree>
    <p:extLst>
      <p:ext uri="{BB962C8B-B14F-4D97-AF65-F5344CB8AC3E}">
        <p14:creationId xmlns:p14="http://schemas.microsoft.com/office/powerpoint/2010/main" val="1594556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rrowheads="1"/>
          </p:cNvSpPr>
          <p:nvPr>
            <p:ph type="title"/>
          </p:nvPr>
        </p:nvSpPr>
        <p:spPr/>
        <p:txBody>
          <a:bodyPr/>
          <a:lstStyle/>
          <a:p>
            <a:pPr algn="l" eaLnBrk="1" hangingPunct="1">
              <a:defRPr/>
            </a:pPr>
            <a:r>
              <a:rPr lang="en-US" dirty="0">
                <a:latin typeface="Times New Roman" charset="0"/>
                <a:cs typeface="+mj-cs"/>
              </a:rPr>
              <a:t>Chapter 16</a:t>
            </a:r>
          </a:p>
        </p:txBody>
      </p:sp>
      <p:sp>
        <p:nvSpPr>
          <p:cNvPr id="55299" name="Rectangle 3"/>
          <p:cNvSpPr>
            <a:spLocks noGrp="1" noRot="1" noChangeArrowheads="1"/>
          </p:cNvSpPr>
          <p:nvPr>
            <p:ph idx="1"/>
          </p:nvPr>
        </p:nvSpPr>
        <p:spPr/>
        <p:txBody>
          <a:bodyPr>
            <a:normAutofit/>
          </a:bodyPr>
          <a:lstStyle/>
          <a:p>
            <a:pPr eaLnBrk="1" hangingPunct="1">
              <a:lnSpc>
                <a:spcPct val="90000"/>
              </a:lnSpc>
              <a:buClr>
                <a:schemeClr val="tx2"/>
              </a:buClr>
              <a:buFont typeface="Wingdings" pitchFamily="2" charset="2"/>
              <a:buChar char="§"/>
              <a:defRPr/>
            </a:pPr>
            <a:r>
              <a:rPr lang="en-US" sz="2400" dirty="0" smtClean="0">
                <a:solidFill>
                  <a:schemeClr val="tx2"/>
                </a:solidFill>
                <a:latin typeface="Times New Roman" pitchFamily="18" charset="0"/>
                <a:ea typeface="+mn-ea"/>
                <a:cs typeface="+mn-cs"/>
              </a:rPr>
              <a:t>The trial begins the following day and people from all over the county flood Maycomb.</a:t>
            </a:r>
          </a:p>
          <a:p>
            <a:pPr eaLnBrk="1" hangingPunct="1">
              <a:lnSpc>
                <a:spcPct val="90000"/>
              </a:lnSpc>
              <a:buClr>
                <a:schemeClr val="tx2"/>
              </a:buClr>
              <a:buFont typeface="Wingdings" pitchFamily="2" charset="2"/>
              <a:buChar char="§"/>
              <a:defRPr/>
            </a:pPr>
            <a:r>
              <a:rPr lang="en-US" sz="2400" dirty="0" smtClean="0">
                <a:solidFill>
                  <a:schemeClr val="tx2"/>
                </a:solidFill>
                <a:latin typeface="Times New Roman" pitchFamily="18" charset="0"/>
                <a:ea typeface="+mn-ea"/>
                <a:cs typeface="+mn-cs"/>
              </a:rPr>
              <a:t>Miss Maudie refuses to attend the trial saying that watching someone on trial for their life is like a Roman carnival.</a:t>
            </a:r>
          </a:p>
          <a:p>
            <a:pPr eaLnBrk="1" hangingPunct="1">
              <a:lnSpc>
                <a:spcPct val="90000"/>
              </a:lnSpc>
              <a:buClr>
                <a:schemeClr val="tx2"/>
              </a:buClr>
              <a:buFont typeface="Wingdings" pitchFamily="2" charset="2"/>
              <a:buChar char="§"/>
              <a:defRPr/>
            </a:pPr>
            <a:r>
              <a:rPr lang="en-US" sz="2400" dirty="0" smtClean="0">
                <a:solidFill>
                  <a:schemeClr val="tx2"/>
                </a:solidFill>
                <a:latin typeface="Times New Roman" pitchFamily="18" charset="0"/>
                <a:ea typeface="+mn-ea"/>
                <a:cs typeface="+mn-cs"/>
              </a:rPr>
              <a:t>Jem, Scout and Dill wait for the lunch group to reenter the courthouse so they can sneak in without their father noticing.</a:t>
            </a:r>
          </a:p>
          <a:p>
            <a:pPr eaLnBrk="1" hangingPunct="1">
              <a:lnSpc>
                <a:spcPct val="90000"/>
              </a:lnSpc>
              <a:buClr>
                <a:schemeClr val="tx2"/>
              </a:buClr>
              <a:buFont typeface="Wingdings" pitchFamily="2" charset="2"/>
              <a:buChar char="§"/>
              <a:defRPr/>
            </a:pPr>
            <a:r>
              <a:rPr lang="en-US" sz="2400" dirty="0" smtClean="0">
                <a:solidFill>
                  <a:schemeClr val="tx2"/>
                </a:solidFill>
                <a:latin typeface="Times New Roman" pitchFamily="18" charset="0"/>
                <a:ea typeface="+mn-ea"/>
                <a:cs typeface="+mn-cs"/>
              </a:rPr>
              <a:t>They wait too long and all the seats are taken. Reverend Sykes lets them seat in the balcony with all the other blacks.</a:t>
            </a:r>
          </a:p>
          <a:p>
            <a:pPr eaLnBrk="1" hangingPunct="1">
              <a:lnSpc>
                <a:spcPct val="90000"/>
              </a:lnSpc>
              <a:buClr>
                <a:schemeClr val="tx2"/>
              </a:buClr>
              <a:buFont typeface="Wingdings" pitchFamily="2" charset="2"/>
              <a:buChar char="§"/>
              <a:defRPr/>
            </a:pPr>
            <a:r>
              <a:rPr lang="en-US" sz="2400" dirty="0" smtClean="0">
                <a:solidFill>
                  <a:schemeClr val="tx2"/>
                </a:solidFill>
                <a:latin typeface="Times New Roman" pitchFamily="18" charset="0"/>
                <a:ea typeface="+mn-ea"/>
                <a:cs typeface="+mn-cs"/>
              </a:rPr>
              <a:t>Judge Taylor, a white-haired old man, presides over his courtroom. He is notorious for running his court in an informal manner.</a:t>
            </a:r>
          </a:p>
          <a:p>
            <a:pPr eaLnBrk="1" hangingPunct="1">
              <a:lnSpc>
                <a:spcPct val="90000"/>
              </a:lnSpc>
              <a:buFont typeface="Arial" charset="0"/>
              <a:buNone/>
              <a:defRPr/>
            </a:pPr>
            <a:endParaRPr lang="en-US" sz="1800" dirty="0" smtClean="0">
              <a:solidFill>
                <a:schemeClr val="tx2"/>
              </a:solidFill>
              <a:latin typeface="Times New Roman" pitchFamily="18" charset="0"/>
              <a:ea typeface="+mn-ea"/>
              <a:cs typeface="+mn-cs"/>
            </a:endParaRPr>
          </a:p>
        </p:txBody>
      </p:sp>
    </p:spTree>
    <p:extLst>
      <p:ext uri="{BB962C8B-B14F-4D97-AF65-F5344CB8AC3E}">
        <p14:creationId xmlns:p14="http://schemas.microsoft.com/office/powerpoint/2010/main" val="3640967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TotalTime>
  <Words>3314</Words>
  <Application>Microsoft Macintosh PowerPoint</Application>
  <PresentationFormat>On-screen Show (4:3)</PresentationFormat>
  <Paragraphs>204</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To Kill A Mockingbird Part II (Chapters 12-31)</vt:lpstr>
      <vt:lpstr>Chapter 12</vt:lpstr>
      <vt:lpstr>Chapter 12</vt:lpstr>
      <vt:lpstr>Chapter 13</vt:lpstr>
      <vt:lpstr>Chapter 14</vt:lpstr>
      <vt:lpstr>Chapter 14</vt:lpstr>
      <vt:lpstr>Chapter 15</vt:lpstr>
      <vt:lpstr>Chapter 15</vt:lpstr>
      <vt:lpstr>Chapter 16</vt:lpstr>
      <vt:lpstr>Chapter 17</vt:lpstr>
      <vt:lpstr>Chapter 17</vt:lpstr>
      <vt:lpstr>Chapter 17</vt:lpstr>
      <vt:lpstr>Chapter 18</vt:lpstr>
      <vt:lpstr>Chapter 18</vt:lpstr>
      <vt:lpstr>Chapter 19</vt:lpstr>
      <vt:lpstr>Chapter 19</vt:lpstr>
      <vt:lpstr>Chapter 20</vt:lpstr>
      <vt:lpstr>Chapter 20</vt:lpstr>
      <vt:lpstr>Chapter 21</vt:lpstr>
      <vt:lpstr>Chapter 21</vt:lpstr>
      <vt:lpstr>Chapter 22</vt:lpstr>
      <vt:lpstr>Chapter 23</vt:lpstr>
      <vt:lpstr>Chapter 23</vt:lpstr>
      <vt:lpstr>Chapter 24</vt:lpstr>
      <vt:lpstr>Chapter 25</vt:lpstr>
      <vt:lpstr>Chapter 25</vt:lpstr>
      <vt:lpstr>Chapter 26</vt:lpstr>
      <vt:lpstr>Chapter 27</vt:lpstr>
      <vt:lpstr>Chapter 28</vt:lpstr>
      <vt:lpstr>Chapter 28</vt:lpstr>
      <vt:lpstr>Chapter 28</vt:lpstr>
      <vt:lpstr>Chapter 29</vt:lpstr>
      <vt:lpstr>Chapter 30</vt:lpstr>
      <vt:lpstr>Chapter 31</vt:lpstr>
    </vt:vector>
  </TitlesOfParts>
  <Company>Bartlett City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Kill A Mockingbird Part II (Chapters 12-31)</dc:title>
  <dc:creator>Mary Frost</dc:creator>
  <cp:lastModifiedBy>Mary Frost</cp:lastModifiedBy>
  <cp:revision>1</cp:revision>
  <dcterms:created xsi:type="dcterms:W3CDTF">2014-12-15T04:21:39Z</dcterms:created>
  <dcterms:modified xsi:type="dcterms:W3CDTF">2014-12-15T04:31:29Z</dcterms:modified>
</cp:coreProperties>
</file>