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7"/>
  </p:notesMasterIdLst>
  <p:sldIdLst>
    <p:sldId id="256" r:id="rId2"/>
    <p:sldId id="259" r:id="rId3"/>
    <p:sldId id="257" r:id="rId4"/>
    <p:sldId id="258" r:id="rId5"/>
    <p:sldId id="260" r:id="rId6"/>
    <p:sldId id="271" r:id="rId7"/>
    <p:sldId id="261" r:id="rId8"/>
    <p:sldId id="262" r:id="rId9"/>
    <p:sldId id="263" r:id="rId10"/>
    <p:sldId id="289" r:id="rId11"/>
    <p:sldId id="290" r:id="rId12"/>
    <p:sldId id="291" r:id="rId13"/>
    <p:sldId id="292" r:id="rId14"/>
    <p:sldId id="264" r:id="rId15"/>
    <p:sldId id="287" r:id="rId16"/>
    <p:sldId id="282" r:id="rId17"/>
    <p:sldId id="283" r:id="rId18"/>
    <p:sldId id="293" r:id="rId19"/>
    <p:sldId id="294" r:id="rId20"/>
    <p:sldId id="265" r:id="rId21"/>
    <p:sldId id="266" r:id="rId22"/>
    <p:sldId id="267" r:id="rId23"/>
    <p:sldId id="268" r:id="rId24"/>
    <p:sldId id="269" r:id="rId25"/>
    <p:sldId id="270" r:id="rId26"/>
    <p:sldId id="272" r:id="rId27"/>
    <p:sldId id="279" r:id="rId28"/>
    <p:sldId id="280" r:id="rId29"/>
    <p:sldId id="281" r:id="rId30"/>
    <p:sldId id="273" r:id="rId31"/>
    <p:sldId id="274" r:id="rId32"/>
    <p:sldId id="275" r:id="rId33"/>
    <p:sldId id="276" r:id="rId34"/>
    <p:sldId id="277" r:id="rId35"/>
    <p:sldId id="278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76" d="100"/>
          <a:sy n="76" d="100"/>
        </p:scale>
        <p:origin x="10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61A9B36-0B58-46CD-A4EB-9E578EDC2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42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E72D89-B146-4EA9-9E2B-8B61DF8F32E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1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096AB2-E760-48BC-90DD-30D61B1DC09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9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4CC255-B4E7-40BD-97A8-7BA6E98E7085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02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77C084-B04E-40A1-B815-2A430719C45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80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8484DC-7BE3-48B1-9C07-5C5F69C8E257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60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B113A6-E67D-404C-B24D-61ABA4F8106C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1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0EF86A-C8DF-4381-BB9B-585546324E63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02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02F2D1-3B3E-47D3-9B58-B6ADFD3306B0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413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E6700-E1F2-4F5C-B7E9-551603D49BE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409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C4F292-74DA-4E4B-AC1E-48FAE84D0A1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52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8B941-BB27-4FF3-8C36-64DC0C508A0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1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4FA6F2-66D5-403B-8651-4BEADC608B1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70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84360C-C9F4-4F25-9E17-02023D38139B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50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201A62-AEAC-408E-A26F-FF80B57CC1EA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05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41215-4F45-4123-8920-B536455D8B0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62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E4BAC-1BD2-403F-BF41-BF34F029B31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40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389438-D6DB-4757-A2D3-7B99A0F555D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6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8B838-E865-4387-924C-540DC69793B4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06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75CDCD-C215-4C92-993E-1FA55775CC4B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6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C6E89C-519D-4B68-8BCE-EC8E5369CABE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78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5578DA-A158-49A6-9FFD-655F64EF6FDE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8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28CDD5-4121-4D4B-B2C6-461B9B1312BF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3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6F5B41-24D6-4A26-B404-A954A48FFC1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83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6EBDC4-856F-4D82-BC52-28D6E246C05A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91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1EB55D-14B7-4E3A-8229-13F5C53AF62C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03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9363F9-911B-46CA-9902-4682024336AB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81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681AB1-8B2E-4780-80CF-39783BA0222B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9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3E9FFB-DB03-4646-8F31-B936CFCD8E74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34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25B9EE-D6CB-4CE9-A9CC-55A337CD1DA1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3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8D1EB9-5CCF-4F0D-8BD6-DCA7A2B152A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9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7F3E23-8E8E-49C2-A4D8-F9EB4F14E3C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3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6DBB5-EA7E-4BE7-9712-11CE71D4F4F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0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0F68E9-4717-4A17-825D-F1578D8A75B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8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60954B-2B31-4940-B3CF-75EFD7247D1B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32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85F0DE-A4AA-44D3-962A-8B43440A63A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2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0F6B3-BB1B-4B21-86FE-A4AA39842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71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E7FC2-7923-4A9B-8E9E-D43CCC561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70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24305-367D-4F19-8D6E-51E9C01D7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C44AB-3DFA-4432-AD58-0CC1959BE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00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75EBA-3598-4097-83C8-F66692036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05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A5577-0CD1-4BB6-B353-02B5A2584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31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800FF-A66A-47D5-BA4F-AC75F1717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18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2F1AA-52BD-4340-A8FA-1EA46C7BD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51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90C0A-F9E1-4A6B-8175-C779CF36C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90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70A85-0BB2-41E3-B7FD-8239DB8CF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5687-6991-4C12-A27A-06092B331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84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AEBBDCC-DF73-4E1B-BB9D-0D7CC85DBF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mDER4qovS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qrpTpoGH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v_Gussoya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6V85T_Qk8g&amp;feature=related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rbSQ6O6kb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Lv0dKdhdRpM" TargetMode="Externa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4tTUXdK7-0&amp;list=PL008176EF9C9270D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92zC0P0I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E0MtENfOM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BAOlkA8-j8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Zlh-WS39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rAaWvVFERVA&amp;feature=related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4tTUXdK7-0&amp;list=PL008176EF9C9270D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ZwuTo7zKM8&amp;feature=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ts_1HSOQhY&amp;feature=relat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a typeface="+mj-ea"/>
              </a:rPr>
              <a:t>The Middle Ages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n-ea"/>
              </a:rPr>
              <a:t>1066 - 1485</a:t>
            </a:r>
          </a:p>
        </p:txBody>
      </p:sp>
      <p:pic>
        <p:nvPicPr>
          <p:cNvPr id="14339" name="Picture 5" descr="middle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320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books from the middle ages04 Strange and Old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60888"/>
            <a:ext cx="30480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books from the middle ages04 Strange and Old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middle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0"/>
            <a:ext cx="2320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III. Chivalry cont’d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smtClean="0"/>
              <a:t>4. Knights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800" smtClean="0"/>
              <a:t>Should honor, serve, and do nothing to displease ladies and maidens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800" smtClean="0"/>
              <a:t>Were members of the noble class socially as bearers of arms, economically as owners of horse and armor, and officially through religious-orientated ceremony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800" smtClean="0"/>
              <a:t>Believed in the code of chivalry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Promised to defend the weak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Be courteous to all women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Be loyal to their 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Serve God at all times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  <p:pic>
        <p:nvPicPr>
          <p:cNvPr id="32771" name="Picture 5" descr="code-of-chival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52850"/>
            <a:ext cx="23622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III. Chivalry cont’d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4. Knights cont’d</a:t>
            </a:r>
          </a:p>
          <a:p>
            <a:pPr marL="0" indent="0" eaLnBrk="1" hangingPunct="1"/>
            <a:r>
              <a:rPr lang="en-US" altLang="en-US" smtClean="0"/>
              <a:t>Were expected to be humble before others, especially their superiors. They were also expected to not “talk too much.”</a:t>
            </a:r>
          </a:p>
          <a:p>
            <a:pPr marL="0" indent="0" eaLnBrk="1" hangingPunct="1"/>
            <a:r>
              <a:rPr lang="en-US" altLang="en-US" smtClean="0"/>
              <a:t>Were to give mercy to a vanquished enemy</a:t>
            </a:r>
          </a:p>
          <a:p>
            <a:pPr lvl="1" eaLnBrk="1" hangingPunct="1"/>
            <a:r>
              <a:rPr lang="en-US" altLang="en-US" smtClean="0"/>
              <a:t>However, the very fact that knights were trained as men of war belied this code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hlinkClick r:id="rId3"/>
              </a:rPr>
              <a:t>Conquest: Weird Weapons</a:t>
            </a:r>
            <a:endParaRPr lang="en-US" altLang="en-US" smtClean="0"/>
          </a:p>
        </p:txBody>
      </p:sp>
      <p:pic>
        <p:nvPicPr>
          <p:cNvPr id="34819" name="Picture 5" descr="medieval-knight-costum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medieval-knight-costum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70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III. Chivalry cont’d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371600"/>
            <a:ext cx="8253412" cy="4724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4. Knights cont’d</a:t>
            </a:r>
          </a:p>
          <a:p>
            <a:pPr marL="0" indent="0" eaLnBrk="1" hangingPunct="1"/>
            <a:r>
              <a:rPr lang="en-US" altLang="en-US" sz="2800" smtClean="0"/>
              <a:t>Came from rich families, but many were not the firstborn, so they did not receive an inheritance. This makes them little more than mercenaries.</a:t>
            </a:r>
          </a:p>
          <a:p>
            <a:pPr marL="0" indent="0" eaLnBrk="1" hangingPunct="1"/>
            <a:r>
              <a:rPr lang="en-US" altLang="en-US" sz="2800" smtClean="0"/>
              <a:t>Plundered villages or cities that they captured, often defiling and destroying churches and other property</a:t>
            </a:r>
          </a:p>
          <a:p>
            <a:pPr marL="0" indent="0" eaLnBrk="1" hangingPunct="1"/>
            <a:r>
              <a:rPr lang="en-US" altLang="en-US" sz="2800" smtClean="0"/>
              <a:t>Belonged to a multitude of specific Orders, each established for one purpose or another</a:t>
            </a:r>
          </a:p>
          <a:p>
            <a:pPr lvl="1" eaLnBrk="1" hangingPunct="1"/>
            <a:r>
              <a:rPr lang="en-US" altLang="en-US" sz="2400" smtClean="0"/>
              <a:t>Most Orders emphasized components of piety, faith, humility, chastity or some other worthy ideals</a:t>
            </a:r>
          </a:p>
        </p:txBody>
      </p:sp>
      <p:pic>
        <p:nvPicPr>
          <p:cNvPr id="36867" name="Picture 5" descr="C000446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C000446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0"/>
            <a:ext cx="7953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The Most Well-Known Knights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 err="1"/>
              <a:t>Hospitallers</a:t>
            </a:r>
            <a:endParaRPr lang="en-US" altLang="en-US" dirty="0"/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/>
              <a:t>Teutonic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 smtClean="0"/>
              <a:t>Templars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III. Chivalry </a:t>
            </a:r>
            <a:r>
              <a:rPr lang="en-US" altLang="en-US" sz="3600" smtClean="0"/>
              <a:t>cont’d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B.	Courtly love </a:t>
            </a:r>
            <a:r>
              <a:rPr lang="en-US" altLang="en-US" sz="2800" smtClean="0">
                <a:sym typeface="Wingdings" panose="05000000000000000000" pitchFamily="2" charset="2"/>
              </a:rPr>
              <a:t> non-sexual  acting in the name of a lady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		</a:t>
            </a:r>
            <a:r>
              <a:rPr lang="en-US" altLang="en-US" sz="2000" smtClean="0">
                <a:sym typeface="Wingdings" panose="05000000000000000000" pitchFamily="2" charset="2"/>
              </a:rPr>
              <a:t>- A knight would wear his lady’s colors, but the lady remained 	pure and out of reach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ym typeface="Wingdings" panose="05000000000000000000" pitchFamily="2" charset="2"/>
              </a:rPr>
              <a:t>			</a:t>
            </a:r>
            <a:r>
              <a:rPr lang="en-US" altLang="en-US" sz="2000" b="1" i="1" smtClean="0">
                <a:sym typeface="Wingdings" panose="05000000000000000000" pitchFamily="2" charset="2"/>
              </a:rPr>
              <a:t>literary example</a:t>
            </a:r>
            <a:r>
              <a:rPr lang="en-US" altLang="en-US" sz="2000" smtClean="0">
                <a:sym typeface="Wingdings" panose="05000000000000000000" pitchFamily="2" charset="2"/>
              </a:rPr>
              <a:t>: Lancelot and Guinevere crossed 			the line, and Camelot fell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smtClean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	C.	Women’s position in society did not improve</a:t>
            </a:r>
            <a:endParaRPr lang="en-US" altLang="en-US" sz="2800" smtClean="0"/>
          </a:p>
        </p:txBody>
      </p:sp>
      <p:pic>
        <p:nvPicPr>
          <p:cNvPr id="40963" name="Picture 5" descr="Chivalry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9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III. Chivalry cont’d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D. Etymology</a:t>
            </a:r>
          </a:p>
          <a:p>
            <a:pPr marL="0" indent="0" eaLnBrk="1" hangingPunct="1"/>
            <a:r>
              <a:rPr lang="en-US" altLang="en-US" smtClean="0"/>
              <a:t>The word evolved from…</a:t>
            </a:r>
          </a:p>
          <a:p>
            <a:pPr lvl="1" eaLnBrk="1" hangingPunct="1"/>
            <a:r>
              <a:rPr lang="en-US" altLang="en-US" smtClean="0"/>
              <a:t>Chevalier (French)</a:t>
            </a:r>
          </a:p>
          <a:p>
            <a:pPr lvl="1" eaLnBrk="1" hangingPunct="1"/>
            <a:r>
              <a:rPr lang="en-US" altLang="en-US" smtClean="0"/>
              <a:t>Caballero (Spanish)</a:t>
            </a:r>
          </a:p>
          <a:p>
            <a:pPr lvl="1" eaLnBrk="1" hangingPunct="1"/>
            <a:r>
              <a:rPr lang="en-US" altLang="en-US" smtClean="0"/>
              <a:t>Cavaliere (Italian)</a:t>
            </a:r>
          </a:p>
          <a:p>
            <a:pPr lvl="2" eaLnBrk="1" hangingPunct="1"/>
            <a:r>
              <a:rPr lang="en-US" altLang="en-US" smtClean="0"/>
              <a:t>These words all mean “a warrior who fought on horseback”</a:t>
            </a:r>
          </a:p>
          <a:p>
            <a:pPr lvl="2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43011" name="Picture 5" descr="CLEVELAND_CAVALIER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648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altLang="en-US" smtClean="0"/>
              <a:t>III. Chivalry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638800"/>
          </a:xfrm>
        </p:spPr>
        <p:txBody>
          <a:bodyPr/>
          <a:lstStyle/>
          <a:p>
            <a:r>
              <a:rPr lang="en-US" altLang="en-US" sz="2400" smtClean="0"/>
              <a:t>Some Big Ideas Associated with Courtly Love</a:t>
            </a:r>
          </a:p>
          <a:p>
            <a:pPr lvl="1"/>
            <a:r>
              <a:rPr lang="en-US" altLang="en-US" sz="1600" b="1" smtClean="0"/>
              <a:t>Marriage is no real excuse for not loving.</a:t>
            </a:r>
          </a:p>
          <a:p>
            <a:pPr lvl="1"/>
            <a:r>
              <a:rPr lang="en-US" altLang="en-US" sz="1600" b="1" i="1" smtClean="0"/>
              <a:t>He who is not jealous cannot love</a:t>
            </a:r>
          </a:p>
          <a:p>
            <a:pPr lvl="1"/>
            <a:r>
              <a:rPr lang="en-US" altLang="en-US" sz="1600" b="1" smtClean="0"/>
              <a:t>No one can be bound by a double love.</a:t>
            </a:r>
          </a:p>
          <a:p>
            <a:pPr lvl="1"/>
            <a:r>
              <a:rPr lang="en-US" altLang="en-US" sz="1600" b="1" smtClean="0"/>
              <a:t>It is well known that love is always increasing or decreasing.</a:t>
            </a:r>
          </a:p>
          <a:p>
            <a:pPr lvl="1"/>
            <a:r>
              <a:rPr lang="en-US" altLang="en-US" sz="1600" b="1" smtClean="0"/>
              <a:t>That which a lover takes against the will of his beloved has no relish.</a:t>
            </a:r>
          </a:p>
          <a:p>
            <a:pPr lvl="1"/>
            <a:r>
              <a:rPr lang="en-US" altLang="en-US" sz="1600" b="1" smtClean="0"/>
              <a:t>Boys do not love until they arrive at the age of maturity.</a:t>
            </a:r>
          </a:p>
          <a:p>
            <a:pPr lvl="1"/>
            <a:r>
              <a:rPr lang="en-US" altLang="en-US" sz="1600" b="1" i="1" smtClean="0"/>
              <a:t>When one lover dies, a widowhood of two years is required of the survivor.</a:t>
            </a:r>
          </a:p>
          <a:p>
            <a:pPr lvl="1"/>
            <a:r>
              <a:rPr lang="en-US" altLang="en-US" sz="1600" b="1" smtClean="0"/>
              <a:t>No one should be deprived of love without the very best of reasons.</a:t>
            </a:r>
          </a:p>
          <a:p>
            <a:pPr lvl="1"/>
            <a:r>
              <a:rPr lang="en-US" altLang="en-US" sz="1600" b="1" smtClean="0"/>
              <a:t>No one can love unless he is impelled by the persuasion of love.</a:t>
            </a:r>
          </a:p>
          <a:p>
            <a:pPr lvl="1"/>
            <a:r>
              <a:rPr lang="en-US" altLang="en-US" sz="1600" b="1" smtClean="0"/>
              <a:t>Love is always a stranger in the home of avarice.</a:t>
            </a:r>
          </a:p>
          <a:p>
            <a:pPr lvl="1"/>
            <a:r>
              <a:rPr lang="en-US" altLang="en-US" sz="1600" b="1" i="1" smtClean="0"/>
              <a:t>It is not proper to love any woman whom one would be ashamed to seek to marry.</a:t>
            </a:r>
          </a:p>
          <a:p>
            <a:pPr lvl="1"/>
            <a:r>
              <a:rPr lang="en-US" altLang="en-US" sz="1600" b="1" smtClean="0"/>
              <a:t>A true lover does not desire to embrace in love anyone except his beloved.</a:t>
            </a:r>
          </a:p>
          <a:p>
            <a:pPr lvl="1"/>
            <a:r>
              <a:rPr lang="en-US" altLang="en-US" sz="2400" smtClean="0"/>
              <a:t>Think about how this compares to modern associations of love before we look at more of these ideas…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371600"/>
          </a:xfrm>
        </p:spPr>
        <p:txBody>
          <a:bodyPr/>
          <a:lstStyle/>
          <a:p>
            <a:r>
              <a:rPr lang="en-US" altLang="en-US" smtClean="0"/>
              <a:t>III. Chivalry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txBody>
          <a:bodyPr/>
          <a:lstStyle/>
          <a:p>
            <a:r>
              <a:rPr lang="en-US" altLang="en-US" sz="2800" smtClean="0"/>
              <a:t>Some more ideas associated with courtly love</a:t>
            </a:r>
          </a:p>
          <a:p>
            <a:pPr lvl="1"/>
            <a:r>
              <a:rPr lang="en-US" altLang="en-US" sz="1400" b="1" smtClean="0"/>
              <a:t>When made public, love rarely endures.</a:t>
            </a:r>
          </a:p>
          <a:p>
            <a:pPr lvl="1"/>
            <a:r>
              <a:rPr lang="en-US" altLang="en-US" sz="1400" b="1" smtClean="0"/>
              <a:t>The easy attainment of love makes it of little value, difficulty of attainment makes it prized.</a:t>
            </a:r>
          </a:p>
          <a:p>
            <a:pPr lvl="1"/>
            <a:r>
              <a:rPr lang="en-US" altLang="en-US" sz="1400" b="1" i="1" smtClean="0"/>
              <a:t>Every lover regularly turns pale in the presence of his beloved.  </a:t>
            </a:r>
          </a:p>
          <a:p>
            <a:pPr lvl="1"/>
            <a:r>
              <a:rPr lang="en-US" altLang="en-US" sz="1400" b="1" smtClean="0"/>
              <a:t>When a lover suddenly catches sight of his beloved, his heart palpitates.</a:t>
            </a:r>
          </a:p>
          <a:p>
            <a:pPr lvl="1"/>
            <a:r>
              <a:rPr lang="en-US" altLang="en-US" sz="1400" b="1" smtClean="0"/>
              <a:t>A new love puts to flight an old one.</a:t>
            </a:r>
          </a:p>
          <a:p>
            <a:pPr lvl="1"/>
            <a:r>
              <a:rPr lang="en-US" altLang="en-US" sz="1400" b="1" smtClean="0"/>
              <a:t>Good character alone makes any man worthy of love.</a:t>
            </a:r>
          </a:p>
          <a:p>
            <a:pPr lvl="1"/>
            <a:r>
              <a:rPr lang="en-US" altLang="en-US" sz="1400" b="1" smtClean="0"/>
              <a:t>If love diminishes, it quickly fails and rarely revives.</a:t>
            </a:r>
          </a:p>
          <a:p>
            <a:pPr lvl="1"/>
            <a:r>
              <a:rPr lang="en-US" altLang="en-US" sz="1400" b="1" smtClean="0"/>
              <a:t>A man in love is always apprehensive.</a:t>
            </a:r>
          </a:p>
          <a:p>
            <a:pPr lvl="1"/>
            <a:r>
              <a:rPr lang="en-US" altLang="en-US" sz="1400" b="1" smtClean="0"/>
              <a:t>Real jealousy always increases the feeling of love.</a:t>
            </a:r>
          </a:p>
          <a:p>
            <a:pPr lvl="1"/>
            <a:r>
              <a:rPr lang="en-US" altLang="en-US" sz="1400" b="1" smtClean="0"/>
              <a:t>Jealousy, and therefore love, are increased when one suspects his beloved.</a:t>
            </a:r>
          </a:p>
          <a:p>
            <a:pPr lvl="1"/>
            <a:r>
              <a:rPr lang="en-US" altLang="en-US" sz="1400" b="1" smtClean="0"/>
              <a:t>He whom the thought of love vexes eats and sleeps very little.</a:t>
            </a:r>
          </a:p>
          <a:p>
            <a:pPr lvl="1"/>
            <a:r>
              <a:rPr lang="en-US" altLang="en-US" sz="1400" b="1" i="1" smtClean="0"/>
              <a:t>Every act of a lover ends in the thought of his beloved.</a:t>
            </a:r>
          </a:p>
          <a:p>
            <a:pPr lvl="1"/>
            <a:r>
              <a:rPr lang="en-US" altLang="en-US" sz="1400" b="1" smtClean="0"/>
              <a:t>A true lover can never have enough of the solaces of his beloved.</a:t>
            </a:r>
          </a:p>
          <a:p>
            <a:pPr lvl="1"/>
            <a:r>
              <a:rPr lang="en-US" altLang="en-US" sz="1400" b="1" smtClean="0"/>
              <a:t>Love can deny nothing to love.</a:t>
            </a:r>
          </a:p>
          <a:p>
            <a:pPr lvl="1"/>
            <a:r>
              <a:rPr lang="en-US" altLang="en-US" sz="1400" b="1" smtClean="0"/>
              <a:t>A slight presumption causes a lover to suspect his beloved.</a:t>
            </a:r>
          </a:p>
          <a:p>
            <a:pPr lvl="1"/>
            <a:r>
              <a:rPr lang="en-US" altLang="en-US" sz="1400" b="1" smtClean="0"/>
              <a:t>A man who is vexed by too much passion usually does not love.</a:t>
            </a:r>
          </a:p>
          <a:p>
            <a:pPr lvl="1"/>
            <a:r>
              <a:rPr lang="en-US" altLang="en-US" sz="1400" b="1" i="1" smtClean="0"/>
              <a:t>A true lover is constantly and without intermission possessed by the thought of his beloved.</a:t>
            </a:r>
          </a:p>
          <a:p>
            <a:pPr lvl="1"/>
            <a:r>
              <a:rPr lang="en-US" altLang="en-US" sz="1400" b="1" i="1" smtClean="0"/>
              <a:t>Nothing forbids one woman being loved by two men or one man by two women.</a:t>
            </a:r>
          </a:p>
          <a:p>
            <a:pPr lvl="1"/>
            <a:endParaRPr lang="en-US" altLang="en-US" sz="1800" smtClean="0"/>
          </a:p>
          <a:p>
            <a:pPr lvl="1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The Twelve Chief Rules in Love</a:t>
            </a:r>
            <a:br>
              <a:rPr lang="en-US" sz="4000" smtClean="0">
                <a:ea typeface="+mj-ea"/>
              </a:rPr>
            </a:br>
            <a:r>
              <a:rPr lang="en-US" sz="2400" smtClean="0">
                <a:ea typeface="+mj-ea"/>
              </a:rPr>
              <a:t>From </a:t>
            </a:r>
            <a:r>
              <a:rPr lang="en-US" sz="2400" i="1" smtClean="0">
                <a:ea typeface="+mj-ea"/>
              </a:rPr>
              <a:t>The Art of Courtly Love</a:t>
            </a:r>
            <a:r>
              <a:rPr lang="en-US" sz="2400" smtClean="0">
                <a:ea typeface="+mj-ea"/>
              </a:rPr>
              <a:t> by Andrea Capellanus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Thou shalt avoid avarice like the deadly pestilence and shalt embrace its opposite.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Thou shalt keep thyself chaste for the sake of her whom though lovest.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Thou shalt not knowingly strive to break up a correct love affair that someone else is engaged in.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Thou shalt not chose for thy love anyone whom a natural sense of shame forbids thee to marry.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Be mindful completely to avoid falsehood.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Thou shalt not have many who know of thy love affair.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smtClean="0"/>
          </a:p>
        </p:txBody>
      </p:sp>
      <p:pic>
        <p:nvPicPr>
          <p:cNvPr id="49155" name="Picture 5" descr="picg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076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picg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0"/>
            <a:ext cx="1076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picg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076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picg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334000"/>
            <a:ext cx="1076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The Twelve Chief Rules in Love</a:t>
            </a:r>
            <a:br>
              <a:rPr lang="en-US" sz="4000" smtClean="0">
                <a:ea typeface="+mj-ea"/>
              </a:rPr>
            </a:br>
            <a:r>
              <a:rPr lang="en-US" sz="2400" smtClean="0">
                <a:ea typeface="+mj-ea"/>
              </a:rPr>
              <a:t>From </a:t>
            </a:r>
            <a:r>
              <a:rPr lang="en-US" sz="2400" i="1" smtClean="0">
                <a:ea typeface="+mj-ea"/>
              </a:rPr>
              <a:t>The Art of Courtly Love</a:t>
            </a:r>
            <a:r>
              <a:rPr lang="en-US" sz="2400" smtClean="0">
                <a:ea typeface="+mj-ea"/>
              </a:rPr>
              <a:t> by Andrea Capellanus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7"/>
            </a:pPr>
            <a:r>
              <a:rPr lang="en-US" altLang="en-US" sz="2800" smtClean="0"/>
              <a:t>Being obedient in all things to the commands of ladies, thou shalt ever strive to ally thyself to the service of Love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7"/>
            </a:pPr>
            <a:r>
              <a:rPr lang="en-US" altLang="en-US" sz="2800" smtClean="0"/>
              <a:t>In giving and receiving love’s solaces let modesty be ever present.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7"/>
            </a:pPr>
            <a:r>
              <a:rPr lang="en-US" altLang="en-US" sz="2800" smtClean="0"/>
              <a:t>Thou shalt speak no evil.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7"/>
            </a:pPr>
            <a:r>
              <a:rPr lang="en-US" altLang="en-US" sz="2800" smtClean="0"/>
              <a:t>Thou shalt not be a revealer of love affairs.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7"/>
            </a:pPr>
            <a:r>
              <a:rPr lang="en-US" altLang="en-US" sz="2800" smtClean="0"/>
              <a:t>Thou shalt be in all things polite and couteous.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7"/>
            </a:pPr>
            <a:r>
              <a:rPr lang="en-US" altLang="en-US" sz="2800" smtClean="0"/>
              <a:t>In practising the solaces of love thou shalt not exceed the desires of thy lover.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Quick Review…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hlinkClick r:id="rId3"/>
              </a:rPr>
              <a:t>Battle of Hastings Review</a:t>
            </a:r>
            <a:endParaRPr lang="en-US" altLang="en-US" smtClean="0"/>
          </a:p>
        </p:txBody>
      </p:sp>
      <p:pic>
        <p:nvPicPr>
          <p:cNvPr id="16387" name="Picture 5" descr="anglo-saxon-chroni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98888"/>
            <a:ext cx="55626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IV. Medieval Society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ea typeface="+mn-ea"/>
              </a:rPr>
              <a:t>For the most part medieval society </a:t>
            </a:r>
            <a:r>
              <a:rPr lang="en-US" sz="2400" smtClean="0">
                <a:solidFill>
                  <a:schemeClr val="folHlink"/>
                </a:solidFill>
                <a:ea typeface="+mn-ea"/>
              </a:rPr>
              <a:t>centered around the feudal castle</a:t>
            </a:r>
            <a:r>
              <a:rPr lang="en-US" sz="2400" smtClean="0">
                <a:ea typeface="+mn-ea"/>
              </a:rPr>
              <a:t>, but as the population grew, many people lived in towns and cities.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	</a:t>
            </a:r>
            <a:r>
              <a:rPr lang="en-US" sz="2000" smtClean="0">
                <a:ea typeface="+mn-ea"/>
              </a:rPr>
              <a:t>A.	This led to the eventual </a:t>
            </a:r>
            <a:r>
              <a:rPr lang="en-US" sz="2000" smtClean="0">
                <a:solidFill>
                  <a:schemeClr val="folHlink"/>
                </a:solidFill>
                <a:ea typeface="+mn-ea"/>
              </a:rPr>
              <a:t>collapse of the European feudal system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smtClean="0">
                <a:ea typeface="+mn-ea"/>
              </a:rPr>
              <a:t>	B.	It led to the development of lower, middle, and upper-middle 	classes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smtClean="0">
                <a:ea typeface="+mn-ea"/>
              </a:rPr>
              <a:t>			literary example: The Prologue in the </a:t>
            </a:r>
            <a:r>
              <a:rPr lang="en-US" sz="2000" i="1" smtClean="0">
                <a:ea typeface="+mn-ea"/>
              </a:rPr>
              <a:t>Canterbury Tales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i="1" smtClean="0">
                <a:ea typeface="+mn-ea"/>
              </a:rPr>
              <a:t>	</a:t>
            </a:r>
            <a:r>
              <a:rPr lang="en-US" sz="2000" smtClean="0">
                <a:ea typeface="+mn-ea"/>
              </a:rPr>
              <a:t>C.	These people were free, tied neither to the land nor to 	knighthood and chivalry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i="1" smtClean="0">
                <a:ea typeface="+mn-ea"/>
              </a:rPr>
              <a:t>			</a:t>
            </a:r>
            <a:r>
              <a:rPr lang="en-US" sz="1800" smtClean="0">
                <a:ea typeface="+mn-ea"/>
              </a:rPr>
              <a:t>- This point of view was expressed in ballads, in mystery and 		miracle plays, in cathedrals, and in municipal buildings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V. Specific Events that Influence English History and Literature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ea typeface="+mn-ea"/>
              </a:rPr>
              <a:t>Several specific events radically influence the course of English history and literature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>
                <a:ea typeface="+mn-ea"/>
              </a:rPr>
              <a:t>	</a:t>
            </a:r>
            <a:r>
              <a:rPr lang="en-US" sz="2400" smtClean="0">
                <a:ea typeface="+mn-ea"/>
              </a:rPr>
              <a:t>A. 	</a:t>
            </a:r>
            <a:r>
              <a:rPr lang="en-US" sz="2400" smtClean="0">
                <a:solidFill>
                  <a:schemeClr val="folHlink"/>
                </a:solidFill>
                <a:ea typeface="+mn-ea"/>
              </a:rPr>
              <a:t>CRUSADES</a:t>
            </a:r>
            <a:r>
              <a:rPr lang="en-US" sz="2400" smtClean="0">
                <a:ea typeface="+mn-ea"/>
              </a:rPr>
              <a:t> (1095-1270) were a series of wars 	waged by European Christians against Muslims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		</a:t>
            </a:r>
            <a:r>
              <a:rPr lang="en-US" sz="2000" smtClean="0">
                <a:ea typeface="+mn-ea"/>
              </a:rPr>
              <a:t>1. </a:t>
            </a:r>
            <a:r>
              <a:rPr lang="en-US" sz="2000" smtClean="0">
                <a:solidFill>
                  <a:schemeClr val="folHlink"/>
                </a:solidFill>
                <a:ea typeface="+mn-ea"/>
              </a:rPr>
              <a:t>Jerusalem and the Holy Land</a:t>
            </a:r>
            <a:r>
              <a:rPr lang="en-US" sz="2000" smtClean="0">
                <a:ea typeface="+mn-ea"/>
              </a:rPr>
              <a:t> was the prize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smtClean="0">
                <a:ea typeface="+mn-ea"/>
              </a:rPr>
              <a:t>		2. The Europeans failed, but they benefited enormously from 	contact with the higher civilization of the Middle East</a:t>
            </a:r>
          </a:p>
        </p:txBody>
      </p:sp>
      <p:pic>
        <p:nvPicPr>
          <p:cNvPr id="55299" name="Picture 5" descr="crusades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26013"/>
            <a:ext cx="37338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0" y="54102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hlinkClick r:id="rId4"/>
              </a:rPr>
              <a:t>The Crusades HH Link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V. Specific Events that Influence English History and Literature </a:t>
            </a:r>
            <a:r>
              <a:rPr lang="en-US" altLang="en-US" sz="2800" smtClean="0"/>
              <a:t>cont’d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	</a:t>
            </a:r>
            <a:r>
              <a:rPr lang="en-US" sz="2000" smtClean="0">
                <a:ea typeface="+mn-ea"/>
              </a:rPr>
              <a:t>B.	</a:t>
            </a:r>
            <a:r>
              <a:rPr lang="en-US" sz="2000" smtClean="0">
                <a:solidFill>
                  <a:schemeClr val="folHlink"/>
                </a:solidFill>
                <a:ea typeface="+mn-ea"/>
              </a:rPr>
              <a:t>The 1170 martyrdom of Thomas a Becket</a:t>
            </a:r>
            <a:r>
              <a:rPr lang="en-US" sz="2000" smtClean="0">
                <a:ea typeface="+mn-ea"/>
              </a:rPr>
              <a:t>, the Archbishop of Canterbury, led to greater power for the Church of Rome.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		</a:t>
            </a:r>
            <a:r>
              <a:rPr lang="en-US" sz="1600" smtClean="0">
                <a:ea typeface="+mn-ea"/>
              </a:rPr>
              <a:t>1. Thomas, a Norman, has risen to great power under his friend King Henry II 	(reigned 1154-1189)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smtClean="0">
                <a:ea typeface="+mn-ea"/>
              </a:rPr>
              <a:t>		2. All Christians belonged to the </a:t>
            </a:r>
            <a:r>
              <a:rPr lang="en-US" sz="1600" smtClean="0">
                <a:solidFill>
                  <a:schemeClr val="folHlink"/>
                </a:solidFill>
                <a:ea typeface="+mn-ea"/>
              </a:rPr>
              <a:t>Catholic Church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smtClean="0">
                <a:ea typeface="+mn-ea"/>
              </a:rPr>
              <a:t>		3. The pope in those days was enormously powerful and controlled most of the 	crowned heads of Europe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smtClean="0">
                <a:ea typeface="+mn-ea"/>
              </a:rPr>
              <a:t>		4. Henry hoped to gain the upper hand in disputes with the church, but often 	Thomas took the pope’s side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smtClean="0">
                <a:ea typeface="+mn-ea"/>
              </a:rPr>
              <a:t>		5. Four of </a:t>
            </a:r>
            <a:r>
              <a:rPr lang="en-US" sz="1600" smtClean="0">
                <a:solidFill>
                  <a:schemeClr val="folHlink"/>
                </a:solidFill>
                <a:ea typeface="+mn-ea"/>
              </a:rPr>
              <a:t>Henry’s knights murdered Becket in his own cathedral</a:t>
            </a:r>
            <a:r>
              <a:rPr lang="en-US" sz="1600" smtClean="0">
                <a:ea typeface="+mn-ea"/>
              </a:rPr>
              <a:t>. Becket 	became a martyr, and public outrage turned against King Henry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smtClean="0">
                <a:ea typeface="+mn-ea"/>
              </a:rPr>
              <a:t>		6. This outrage helped to develop the concept of corruption in the church 	because the church was allowed to gain greater power (show in </a:t>
            </a:r>
            <a:r>
              <a:rPr lang="en-US" sz="1600" i="1" smtClean="0">
                <a:ea typeface="+mn-ea"/>
              </a:rPr>
              <a:t>TCT</a:t>
            </a:r>
            <a:r>
              <a:rPr lang="en-US" sz="1600" smtClean="0">
                <a:ea typeface="+mn-ea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smtClean="0">
                <a:ea typeface="+mn-ea"/>
              </a:rPr>
              <a:t>		7. The medieval church did have one positive effect: it fostered </a:t>
            </a:r>
            <a:r>
              <a:rPr lang="en-US" sz="1600" smtClean="0">
                <a:solidFill>
                  <a:schemeClr val="folHlink"/>
                </a:solidFill>
                <a:ea typeface="+mn-ea"/>
              </a:rPr>
              <a:t>cultural unity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smtClean="0">
                <a:ea typeface="+mn-ea"/>
              </a:rPr>
              <a:t>			a. The church continued to be the center of learning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smtClean="0">
                <a:ea typeface="+mn-ea"/>
              </a:rPr>
              <a:t>			b. The church fostered common beliefs and symbols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0" y="5562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hlinkClick r:id="rId3"/>
              </a:rPr>
              <a:t>Old School Trailer for Becket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V. Specific Events that Influence English History and Literature </a:t>
            </a:r>
            <a:r>
              <a:rPr lang="en-US" altLang="en-US" sz="2800" smtClean="0"/>
              <a:t>cont’d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>
                <a:ea typeface="+mn-ea"/>
              </a:rPr>
              <a:t>	C.	In 1215 English barons forced King John (who was backed strongly by the pope) to sign the </a:t>
            </a:r>
            <a:r>
              <a:rPr lang="en-US" sz="2800" smtClean="0">
                <a:solidFill>
                  <a:schemeClr val="folHlink"/>
                </a:solidFill>
                <a:ea typeface="+mn-ea"/>
              </a:rPr>
              <a:t>Magna Carta</a:t>
            </a:r>
            <a:r>
              <a:rPr lang="en-US" sz="2800" smtClean="0">
                <a:ea typeface="+mn-ea"/>
              </a:rPr>
              <a:t> as an effort to curb the Church’s power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>
                <a:ea typeface="+mn-ea"/>
              </a:rPr>
              <a:t>		</a:t>
            </a:r>
            <a:r>
              <a:rPr lang="en-US" sz="2400" smtClean="0">
                <a:ea typeface="+mn-ea"/>
              </a:rPr>
              <a:t>1. Heralded a return to older, democratic tendencies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		2. This document later became the basis for English 	constitutional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V. Specific Events that Influence English History and Literature </a:t>
            </a:r>
            <a:r>
              <a:rPr lang="en-US" altLang="en-US" sz="2800" smtClean="0"/>
              <a:t>cont’d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a typeface="+mn-ea"/>
              </a:rPr>
              <a:t>	D.	The English lost the </a:t>
            </a:r>
            <a:r>
              <a:rPr lang="en-US" sz="2400" dirty="0" smtClean="0">
                <a:solidFill>
                  <a:schemeClr val="folHlink"/>
                </a:solidFill>
                <a:ea typeface="+mn-ea"/>
              </a:rPr>
              <a:t>Hundred Years’ War</a:t>
            </a:r>
            <a:r>
              <a:rPr lang="en-US" sz="2400" dirty="0" smtClean="0">
                <a:ea typeface="+mn-ea"/>
              </a:rPr>
              <a:t> (1337-1453) with France, but in the process they began to think of themselves as British rather than Anglo-Norman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a typeface="+mn-ea"/>
              </a:rPr>
              <a:t>		</a:t>
            </a:r>
            <a:r>
              <a:rPr lang="en-US" sz="2000" dirty="0" smtClean="0">
                <a:ea typeface="+mn-ea"/>
              </a:rPr>
              <a:t>1. This may be considered the </a:t>
            </a:r>
            <a:r>
              <a:rPr lang="en-US" sz="2000" dirty="0" smtClean="0">
                <a:solidFill>
                  <a:schemeClr val="folHlink"/>
                </a:solidFill>
                <a:ea typeface="+mn-ea"/>
              </a:rPr>
              <a:t>first national war</a:t>
            </a:r>
            <a:r>
              <a:rPr lang="en-US" sz="2000" dirty="0" smtClean="0">
                <a:ea typeface="+mn-ea"/>
              </a:rPr>
              <a:t> waged by 	England against France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+mn-ea"/>
              </a:rPr>
              <a:t>		2. Based on dubious claims to the throne of France by two 	English Kings: Edward III (reigned 1327-1377) and Henry V 	(reigned 1413-1422)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+mn-ea"/>
              </a:rPr>
              <a:t>		3. After the war England was no longer best represented by 	the knight. Instead, the were represented by the </a:t>
            </a:r>
            <a:r>
              <a:rPr lang="en-US" sz="2000" dirty="0" smtClean="0">
                <a:solidFill>
                  <a:schemeClr val="folHlink"/>
                </a:solidFill>
                <a:ea typeface="+mn-ea"/>
              </a:rPr>
              <a:t>yeoman</a:t>
            </a:r>
            <a:r>
              <a:rPr lang="en-US" sz="2000" dirty="0" smtClean="0">
                <a:ea typeface="+mn-ea"/>
              </a:rPr>
              <a:t> 	(small landowner)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a typeface="+mn-ea"/>
              </a:rPr>
              <a:t>			</a:t>
            </a:r>
            <a:r>
              <a:rPr lang="en-US" sz="1800" dirty="0" smtClean="0">
                <a:ea typeface="+mn-ea"/>
              </a:rPr>
              <a:t>a. With this, modern democratic England was born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ea typeface="+mn-ea"/>
              </a:rPr>
              <a:t>			b. An English national consciousness gradually developed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V. Specific Events that Influence English History and Literature </a:t>
            </a:r>
            <a:r>
              <a:rPr lang="en-US" altLang="en-US" sz="2800" smtClean="0"/>
              <a:t>cont’d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	E. 	</a:t>
            </a:r>
            <a:r>
              <a:rPr lang="en-US" altLang="en-US" sz="2400" smtClean="0">
                <a:solidFill>
                  <a:schemeClr val="folHlink"/>
                </a:solidFill>
              </a:rPr>
              <a:t>The Black Death or bubonic plague</a:t>
            </a:r>
            <a:r>
              <a:rPr lang="en-US" altLang="en-US" sz="2400" smtClean="0"/>
              <a:t> (1348-1349) delivered another blow to feudalism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		1</a:t>
            </a:r>
            <a:r>
              <a:rPr lang="en-US" altLang="en-US" sz="2000" smtClean="0"/>
              <a:t>. Very contagious; spread by fleas from infected rats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	2. Reduced the nation’s population by 1/3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			</a:t>
            </a:r>
            <a:r>
              <a:rPr lang="en-US" altLang="en-US" sz="1800" smtClean="0"/>
              <a:t>- This was approximately 34 million people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smtClean="0"/>
              <a:t>			- This caused a labor shortage which gave the lower class 		more leverage against their overlords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		</a:t>
            </a:r>
            <a:r>
              <a:rPr lang="en-US" altLang="en-US" sz="2000" smtClean="0"/>
              <a:t>3. One long term result was the serfs’ freedom and greater 	power to the lower class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	4. This led to the end of feudalism marking the end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	of the Middle Ages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>
                <a:hlinkClick r:id="rId3"/>
              </a:rPr>
              <a:t>Bring Out Your Dead</a:t>
            </a:r>
            <a:endParaRPr lang="en-US" altLang="en-US" sz="2400" smtClean="0"/>
          </a:p>
        </p:txBody>
      </p:sp>
      <p:pic>
        <p:nvPicPr>
          <p:cNvPr id="63491" name="Picture 5" descr="black_de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4114800" y="6248400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5"/>
              </a:rPr>
              <a:t>HH Peasants Plague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38" name="Picture 4" descr="dance_of_deat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0"/>
            <a:ext cx="7543800" cy="5075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381000" y="5334000"/>
            <a:ext cx="82296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Common Remedies for the Black Death: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	</a:t>
            </a:r>
            <a:r>
              <a:rPr lang="en-US" altLang="en-US" sz="1600"/>
              <a:t>1. Apply sterile egg whites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	2. Give the patient a treacle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	3. Swaddle the patient and shave the sign of the cross into her head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VI. Health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A. As the populations of medieval towns and cities increased, hygienic conditions worsened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B. Medical knowledge was limited and an adequate health care system did not exist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C. Antibiotics were not invented until the 1900s and it was almost impossible to cure disease without them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VI. Health </a:t>
            </a:r>
            <a:r>
              <a:rPr lang="en-US" altLang="en-US" sz="3600" smtClean="0"/>
              <a:t>Cont’d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D. Many myths about health and hygiene existed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		1. disease was spread by bad odors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		2. disease of the body resulted from 	    sins of the soul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		3. many sought relief through 		  	meditation, prayer, pilgrimages, and  	other nonmedical methods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VI. Health </a:t>
            </a:r>
            <a:r>
              <a:rPr lang="en-US" altLang="en-US" sz="3600" smtClean="0"/>
              <a:t>Cont’d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smtClean="0"/>
              <a:t>E. The body was viewed as part of the universe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smtClean="0"/>
              <a:t>	</a:t>
            </a:r>
            <a:r>
              <a:rPr lang="en-US" altLang="en-US" sz="2000" smtClean="0"/>
              <a:t>	1. four “humors,” or body fluids, were directly 		    	related to the four elements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		a. fire = yellow bile or choler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		b. water = phlegm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		c. earth = black bile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		d. air = blood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	2. these elements had to be in balance to ensure health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smtClean="0"/>
              <a:t>F. Bloodletting was a popular method of restoring health and “humors”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smtClean="0"/>
              <a:t>G. Early surgery was often done by barbers without anesthesia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smtClean="0">
                <a:hlinkClick r:id="rId3"/>
              </a:rPr>
              <a:t>The Worst Jobs in History: Leeches</a:t>
            </a:r>
            <a:r>
              <a:rPr lang="en-US" altLang="en-US" sz="2000" smtClean="0"/>
              <a:t>-from 6:30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I. The Norman Conquest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2800" smtClean="0"/>
              <a:t>Began in October 1066 when </a:t>
            </a:r>
            <a:r>
              <a:rPr lang="en-US" altLang="en-US" sz="2800" smtClean="0">
                <a:solidFill>
                  <a:schemeClr val="folHlink"/>
                </a:solidFill>
              </a:rPr>
              <a:t>Duke William of Normandy (William the Conqueror)</a:t>
            </a:r>
            <a:r>
              <a:rPr lang="en-US" altLang="en-US" sz="2800" smtClean="0"/>
              <a:t> defeated King Harold of England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	A. 	</a:t>
            </a:r>
            <a:r>
              <a:rPr lang="en-US" altLang="en-US" sz="2000" smtClean="0"/>
              <a:t>William was the cousin of English King Edward the       	Confessor who was childless when he died in 1066</a:t>
            </a:r>
          </a:p>
          <a:p>
            <a:pPr marL="2209800" lvl="4" indent="-381000" eaLnBrk="1" hangingPunct="1">
              <a:buFontTx/>
              <a:buChar char="-"/>
            </a:pPr>
            <a:r>
              <a:rPr lang="en-US" altLang="en-US" sz="1800" smtClean="0"/>
              <a:t>Harold, the Earl of Wessex, was crowned King, but William claimed Edward promised him the throne.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smtClean="0"/>
              <a:t> B.</a:t>
            </a:r>
            <a:r>
              <a:rPr lang="en-US" altLang="en-US" sz="2000" smtClean="0"/>
              <a:t>		William wanted to rule the Anglo-Saxons, not eliminate 	them. The two cultures intermingled.</a:t>
            </a:r>
          </a:p>
          <a:p>
            <a:pPr marL="1371600" lvl="2" indent="-457200" eaLnBrk="1" hangingPunct="1">
              <a:buFontTx/>
              <a:buNone/>
            </a:pPr>
            <a:endParaRPr lang="en-US" altLang="en-US" sz="2000" smtClean="0"/>
          </a:p>
          <a:p>
            <a:pPr marL="1371600" lvl="2" indent="-457200"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			</a:t>
            </a:r>
            <a:r>
              <a:rPr lang="en-US" altLang="en-US" sz="2000" smtClean="0">
                <a:hlinkClick r:id="rId3"/>
              </a:rPr>
              <a:t>Norman Conquest in 3 Min</a:t>
            </a:r>
            <a:endParaRPr lang="en-US" altLang="en-US" sz="2000" smtClean="0"/>
          </a:p>
          <a:p>
            <a:pPr marL="1371600" lvl="2" indent="-457200" eaLnBrk="1" hangingPunct="1">
              <a:buFontTx/>
              <a:buNone/>
            </a:pPr>
            <a:endParaRPr lang="en-US" altLang="en-US" sz="2000" smtClean="0"/>
          </a:p>
          <a:p>
            <a:pPr marL="1371600" lvl="2" indent="-457200" eaLnBrk="1" hangingPunct="1">
              <a:buFontTx/>
              <a:buNone/>
            </a:pPr>
            <a:endParaRPr lang="en-US" altLang="en-US" sz="2000" smtClean="0"/>
          </a:p>
          <a:p>
            <a:pPr marL="1371600" lvl="2" indent="-457200" eaLnBrk="1" hangingPunct="1">
              <a:buFontTx/>
              <a:buNone/>
            </a:pPr>
            <a:endParaRPr lang="en-US" altLang="en-US" sz="2000" smtClean="0"/>
          </a:p>
          <a:p>
            <a:pPr marL="1371600" lvl="2" indent="-457200" eaLnBrk="1" hangingPunct="1">
              <a:buFontTx/>
              <a:buNone/>
            </a:pPr>
            <a:endParaRPr lang="en-US" altLang="en-US" sz="2000" smtClean="0"/>
          </a:p>
        </p:txBody>
      </p:sp>
      <p:pic>
        <p:nvPicPr>
          <p:cNvPr id="18435" name="Picture 5" descr="beayeauxtapnormansonhorse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7350"/>
            <a:ext cx="2590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Literature Connection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Illuminated Manuscripts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73731" name="Picture 4" descr="Illuminated Manuscript-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4047" r="4715" b="3554"/>
          <a:stretch>
            <a:fillRect/>
          </a:stretch>
        </p:blipFill>
        <p:spPr bwMode="auto">
          <a:xfrm>
            <a:off x="5327650" y="2133600"/>
            <a:ext cx="3816350" cy="4724400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Literature Connection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The Canterbury Tales</a:t>
            </a:r>
          </a:p>
          <a:p>
            <a:pPr lvl="1" eaLnBrk="1" hangingPunct="1"/>
            <a:r>
              <a:rPr lang="en-US" altLang="en-US" smtClean="0"/>
              <a:t>Geoffrey Chaucer</a:t>
            </a:r>
          </a:p>
          <a:p>
            <a:pPr lvl="2" eaLnBrk="1" hangingPunct="1"/>
            <a:r>
              <a:rPr lang="en-US" altLang="en-US" smtClean="0"/>
              <a:t>1387: Poem about the pilgrimage to St. Thomas a’ Becket’s shrine</a:t>
            </a:r>
          </a:p>
          <a:p>
            <a:pPr lvl="2" eaLnBrk="1" hangingPunct="1"/>
            <a:r>
              <a:rPr lang="en-US" altLang="en-US" smtClean="0"/>
              <a:t>Composed in Middle English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hlinkClick r:id="rId3"/>
              </a:rPr>
              <a:t>The Prologue in Middle English</a:t>
            </a:r>
            <a:endParaRPr lang="en-US" altLang="en-US" smtClean="0"/>
          </a:p>
          <a:p>
            <a:pPr lvl="2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Literature Connection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Pilgrimage to Becket’s Shrine</a:t>
            </a:r>
          </a:p>
          <a:p>
            <a:pPr lvl="1" eaLnBrk="1" hangingPunct="1"/>
            <a:r>
              <a:rPr lang="en-US" altLang="en-US" sz="2400" smtClean="0"/>
              <a:t>Remember: Becket disagreed with King Henry II and was murdered in Canterbury Cathedral</a:t>
            </a:r>
          </a:p>
          <a:p>
            <a:pPr lvl="2" eaLnBrk="1" hangingPunct="1"/>
            <a:r>
              <a:rPr lang="en-US" altLang="en-US" sz="2000" smtClean="0"/>
              <a:t>There have been several miracles in this cathedral</a:t>
            </a:r>
          </a:p>
          <a:p>
            <a:pPr lvl="3" eaLnBrk="1" hangingPunct="1"/>
            <a:r>
              <a:rPr lang="en-US" altLang="en-US" smtClean="0"/>
              <a:t>After all the miracles, a shrine was put up in the cathedral</a:t>
            </a:r>
          </a:p>
          <a:p>
            <a:pPr lvl="3" eaLnBrk="1" hangingPunct="1"/>
            <a:r>
              <a:rPr lang="en-US" altLang="en-US" smtClean="0"/>
              <a:t>Becket was canonized a saint			</a:t>
            </a:r>
          </a:p>
          <a:p>
            <a:pPr lvl="3" eaLnBrk="1" hangingPunct="1"/>
            <a:r>
              <a:rPr lang="en-US" altLang="en-US" smtClean="0"/>
              <a:t>People set out on a pilgrimage, to Canterbury Cathedral to pay homage to the shire of St. Thomas a’ Becket.  Some believed that shrine had healing powers</a:t>
            </a:r>
            <a:endParaRPr lang="en-US" altLang="en-US" sz="1800" smtClean="0"/>
          </a:p>
          <a:p>
            <a:pPr lvl="3" eaLnBrk="1" hangingPunct="1"/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Literature Connection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The Canterbury Tales</a:t>
            </a:r>
          </a:p>
          <a:p>
            <a:pPr lvl="1" eaLnBrk="1" hangingPunct="1"/>
            <a:r>
              <a:rPr lang="en-US" altLang="en-US" smtClean="0"/>
              <a:t>SETTING: April, The Tabard Inn</a:t>
            </a:r>
          </a:p>
          <a:p>
            <a:pPr lvl="1" eaLnBrk="1" hangingPunct="1"/>
            <a:r>
              <a:rPr lang="en-US" altLang="en-US" smtClean="0"/>
              <a:t>“Prologue”- 29 pilgrims, the narrator, and the inn host are introduced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The 29 are spending the night at the Tabard Inn.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The Narrator says he will describe and repeat everything he hears no matter how offensive.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The Host proposes that each pilgrim tell 2 tales on the way there and back.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The best tale will win dinner at the Inn</a:t>
            </a:r>
          </a:p>
          <a:p>
            <a:pPr lvl="1" eaLnBrk="1" hangingPunct="1"/>
            <a:endParaRPr lang="en-US" altLang="en-US" i="1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Literature Connection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The Canterbury Tales</a:t>
            </a:r>
          </a:p>
          <a:p>
            <a:pPr lvl="1" eaLnBrk="1" hangingPunct="1"/>
            <a:r>
              <a:rPr lang="en-US" altLang="en-US" smtClean="0"/>
              <a:t>The pilgrims are made up of all 3 divisions of class in medieval society: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</a:t>
            </a:r>
            <a:r>
              <a:rPr lang="en-US" altLang="en-US" sz="2400" smtClean="0">
                <a:solidFill>
                  <a:schemeClr val="folHlink"/>
                </a:solidFill>
              </a:rPr>
              <a:t>Feudal class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chemeClr val="folHlink"/>
                </a:solidFill>
              </a:rPr>
              <a:t>			The Church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chemeClr val="folHlink"/>
                </a:solidFill>
              </a:rPr>
              <a:t>			Merchant class</a:t>
            </a:r>
          </a:p>
          <a:p>
            <a:pPr lvl="1" eaLnBrk="1" hangingPunct="1"/>
            <a:endParaRPr lang="en-US" altLang="en-US" sz="2400" smtClean="0">
              <a:solidFill>
                <a:schemeClr val="folHlink"/>
              </a:solidFill>
            </a:endParaRPr>
          </a:p>
        </p:txBody>
      </p:sp>
      <p:pic>
        <p:nvPicPr>
          <p:cNvPr id="81923" name="Picture 5" descr="Canterbury_T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0275"/>
            <a:ext cx="39624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Literature Connection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Prologue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Chaucer’s characterization was unlike anything ever written before.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He creates a human encyclopedia by describing physical, social, mannerisms, beliefs, and morals of each character.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Characters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After the pilgrims are introduced in the prologue each character tells his or her own tale.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smtClean="0">
                <a:hlinkClick r:id="rId3"/>
              </a:rPr>
              <a:t>The Mark Steel Lectures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I. The Norman Conquest </a:t>
            </a:r>
            <a:r>
              <a:rPr lang="en-US" altLang="en-US" sz="3600" smtClean="0"/>
              <a:t>cont’d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  <a:r>
              <a:rPr lang="en-US" altLang="en-US" sz="2400" smtClean="0"/>
              <a:t>C. 	</a:t>
            </a:r>
            <a:r>
              <a:rPr lang="en-US" altLang="en-US" sz="2000" smtClean="0"/>
              <a:t>One of William’s great administrative feats was the </a:t>
            </a:r>
            <a:r>
              <a:rPr lang="en-US" altLang="en-US" sz="2000" smtClean="0">
                <a:solidFill>
                  <a:schemeClr val="folHlink"/>
                </a:solidFill>
              </a:rPr>
              <a:t>Domesday 	Book</a:t>
            </a:r>
            <a:r>
              <a:rPr lang="en-US" altLang="en-US" sz="2000" smtClean="0"/>
              <a:t> – an inventory of nearly every piece of property in 	England     </a:t>
            </a:r>
            <a:r>
              <a:rPr lang="en-US" altLang="en-US" sz="2000" smtClean="0">
                <a:hlinkClick r:id="rId3"/>
              </a:rPr>
              <a:t>Domesday Book</a:t>
            </a:r>
            <a:endParaRPr lang="en-US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</a:t>
            </a:r>
            <a:r>
              <a:rPr lang="en-US" altLang="en-US" sz="2000" smtClean="0"/>
              <a:t>- For the first time people </a:t>
            </a:r>
            <a:r>
              <a:rPr lang="en-US" altLang="en-US" sz="2000" u="sng" smtClean="0"/>
              <a:t>could be taxed based</a:t>
            </a:r>
            <a:r>
              <a:rPr lang="en-US" altLang="en-US" sz="2000" smtClean="0"/>
              <a:t> on 		  what they owned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  <a:r>
              <a:rPr lang="en-US" altLang="en-US" sz="2400" smtClean="0"/>
              <a:t>D.	</a:t>
            </a:r>
            <a:r>
              <a:rPr lang="en-US" altLang="en-US" sz="2000" smtClean="0"/>
              <a:t>William divided the holdings of the fallen English landowners 	among his own followers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			- They created a new social system </a:t>
            </a:r>
            <a:r>
              <a:rPr lang="en-US" altLang="en-US" sz="2000" smtClean="0">
                <a:sym typeface="Wingdings" panose="05000000000000000000" pitchFamily="2" charset="2"/>
              </a:rPr>
              <a:t> </a:t>
            </a:r>
            <a:r>
              <a:rPr lang="en-US" altLang="en-US" sz="2000" smtClean="0">
                <a:solidFill>
                  <a:schemeClr val="folHlink"/>
                </a:solidFill>
                <a:sym typeface="Wingdings" panose="05000000000000000000" pitchFamily="2" charset="2"/>
              </a:rPr>
              <a:t>FEUDALISM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smtClean="0">
              <a:solidFill>
                <a:schemeClr val="folHlink"/>
              </a:solidFill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II. Feudalism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a typeface="+mn-ea"/>
              </a:rPr>
              <a:t>Feudalism is a pyramid system (caste system) based on a </a:t>
            </a:r>
            <a:r>
              <a:rPr lang="en-US" sz="2800" smtClean="0">
                <a:solidFill>
                  <a:schemeClr val="folHlink"/>
                </a:solidFill>
                <a:ea typeface="+mn-ea"/>
              </a:rPr>
              <a:t>religious concept of hierarchy with God as the supreme overlord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ea typeface="+mn-ea"/>
              </a:rPr>
              <a:t>		</a:t>
            </a:r>
          </a:p>
        </p:txBody>
      </p:sp>
      <p:pic>
        <p:nvPicPr>
          <p:cNvPr id="22531" name="Picture 5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30650"/>
            <a:ext cx="38100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feudalismcha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8130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334000" y="31242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hlinkClick r:id="rId5"/>
              </a:rPr>
              <a:t>The Annoying Peasant from </a:t>
            </a:r>
            <a:r>
              <a:rPr lang="en-US" altLang="en-US" sz="1800" i="1">
                <a:hlinkClick r:id="rId5"/>
              </a:rPr>
              <a:t>Monty Python</a:t>
            </a:r>
            <a:endParaRPr lang="en-US" alt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8" name="Picture 4" descr="feudalis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7924800" cy="608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II. Feudalism </a:t>
            </a:r>
            <a:r>
              <a:rPr lang="en-US" altLang="en-US" sz="3600" smtClean="0"/>
              <a:t>cont’d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200" dirty="0" smtClean="0">
                <a:ea typeface="+mn-ea"/>
              </a:rPr>
              <a:t>	</a:t>
            </a:r>
            <a:r>
              <a:rPr lang="en-US" sz="2800" dirty="0" smtClean="0">
                <a:ea typeface="+mn-ea"/>
              </a:rPr>
              <a:t>A. 	The primary duty of males above the serf 	class was military service to their lords.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ea typeface="+mn-ea"/>
              </a:rPr>
              <a:t>		1. 	Boys were trained from an early age to become 			warriors. They were dubbed a knight upon completion 		of their training.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ea typeface="+mn-ea"/>
              </a:rPr>
              <a:t>		2. 	Knighthood was grounded in the </a:t>
            </a:r>
            <a:r>
              <a:rPr lang="en-US" sz="1800" dirty="0" smtClean="0">
                <a:solidFill>
                  <a:schemeClr val="folHlink"/>
                </a:solidFill>
                <a:ea typeface="+mn-ea"/>
              </a:rPr>
              <a:t>feudal ideal of loyalty</a:t>
            </a:r>
            <a:r>
              <a:rPr lang="en-US" sz="1800" dirty="0" smtClean="0">
                <a:ea typeface="+mn-ea"/>
              </a:rPr>
              <a:t>. 		The virtues of chivalry included: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200" dirty="0" smtClean="0">
                <a:ea typeface="+mn-ea"/>
              </a:rPr>
              <a:t>			</a:t>
            </a:r>
            <a:r>
              <a:rPr lang="en-US" sz="1600" dirty="0" smtClean="0">
                <a:ea typeface="+mn-ea"/>
              </a:rPr>
              <a:t>- Humility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a typeface="+mn-ea"/>
              </a:rPr>
              <a:t>			- Loyalty to God, king, and country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a typeface="+mn-ea"/>
              </a:rPr>
              <a:t>			- Courage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a typeface="+mn-ea"/>
              </a:rPr>
              <a:t>			- Honor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a typeface="+mn-ea"/>
              </a:rPr>
              <a:t>			- Being true to one’s word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a typeface="+mn-ea"/>
              </a:rPr>
              <a:t>			- Protection of the weak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a typeface="+mn-ea"/>
              </a:rPr>
              <a:t>			- Respect for women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a typeface="+mn-ea"/>
              </a:rPr>
              <a:t>			- Generosity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a typeface="+mn-ea"/>
              </a:rPr>
              <a:t>			- Fairness to enemies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a typeface="+mn-ea"/>
              </a:rPr>
              <a:t>			- Developing one’s skills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a typeface="+mn-ea"/>
              </a:rPr>
              <a:t>			- Determination to fight evil	       </a:t>
            </a:r>
            <a:r>
              <a:rPr lang="en-US" sz="1600" dirty="0" smtClean="0">
                <a:ea typeface="+mn-ea"/>
                <a:hlinkClick r:id="rId3"/>
              </a:rPr>
              <a:t>The Worst Jobs in History</a:t>
            </a:r>
            <a:r>
              <a:rPr lang="en-US" sz="1600" dirty="0" smtClean="0">
                <a:ea typeface="+mn-ea"/>
              </a:rPr>
              <a:t>-to 6:30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5181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hlinkClick r:id="rId4"/>
              </a:rPr>
              <a:t>Brave Sir Robin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II. Feudalism </a:t>
            </a:r>
            <a:r>
              <a:rPr lang="en-US" altLang="en-US" sz="3600" smtClean="0"/>
              <a:t>cont’d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+mn-ea"/>
              </a:rPr>
              <a:t>	</a:t>
            </a:r>
            <a:r>
              <a:rPr lang="en-US" sz="2800" dirty="0" smtClean="0">
                <a:ea typeface="+mn-ea"/>
              </a:rPr>
              <a:t>B.	The feudal system did not always work if a 	vassal (a feudal tenant) chose not to honor 	his obligations to a weak overlord.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a typeface="+mn-ea"/>
              </a:rPr>
              <a:t>		- A man’s word was the cornerstone of social life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a typeface="+mn-ea"/>
              </a:rPr>
              <a:t>	C.	Since they were not soldiers, </a:t>
            </a:r>
            <a:r>
              <a:rPr lang="en-US" sz="2800" dirty="0" smtClean="0">
                <a:solidFill>
                  <a:schemeClr val="folHlink"/>
                </a:solidFill>
                <a:ea typeface="+mn-ea"/>
              </a:rPr>
              <a:t>women had no 	political rights</a:t>
            </a:r>
            <a:r>
              <a:rPr lang="en-US" sz="2800" dirty="0" smtClean="0">
                <a:ea typeface="+mn-ea"/>
              </a:rPr>
              <a:t> in this system.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a typeface="+mn-ea"/>
              </a:rPr>
              <a:t>		</a:t>
            </a:r>
            <a:r>
              <a:rPr lang="en-US" sz="2400" dirty="0" smtClean="0">
                <a:ea typeface="+mn-ea"/>
              </a:rPr>
              <a:t>- A woman’s social standing depended completely on 	her husband’s or father’s status.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a typeface="+mn-ea"/>
              </a:rPr>
              <a:t>			</a:t>
            </a:r>
            <a:r>
              <a:rPr lang="en-US" sz="1800" dirty="0" smtClean="0">
                <a:ea typeface="+mn-ea"/>
              </a:rPr>
              <a:t>- Women were subservient to men, but they ran things when 		their husbands were away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ea typeface="+mn-ea"/>
                <a:hlinkClick r:id="rId3"/>
              </a:rPr>
              <a:t>The Feudal System: Lego Style</a:t>
            </a:r>
            <a:r>
              <a:rPr lang="en-US" sz="1800" dirty="0" smtClean="0">
                <a:ea typeface="+mn-ea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III. Chivalry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48006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Chivalry led to an idealized attitude toward women and gave rise to a new form of literature – the Romance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smtClean="0"/>
              <a:t>	</a:t>
            </a:r>
            <a:r>
              <a:rPr lang="en-US" altLang="en-US" sz="2000" smtClean="0"/>
              <a:t>A.	Chivalry was a system of ideals and social codes governing the behavior of knights and gentlewomen.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	</a:t>
            </a:r>
            <a:r>
              <a:rPr lang="en-US" altLang="en-US" sz="2000" smtClean="0"/>
              <a:t>1. Adhere to one’s oath of loyalty to the overlord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		2. Observe certain rules of warfare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		3. The Code of Chivalry did not extend to peasants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			a. The “weak” was widely interpreted as “noble women 		and children”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			b. Thus, knights were often brutal to common folk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			c. Knights could rape young peasant women without 		fear of reprisal, all because they were part of the upper 		class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smtClean="0"/>
          </a:p>
        </p:txBody>
      </p:sp>
      <p:pic>
        <p:nvPicPr>
          <p:cNvPr id="30723" name="Picture 5" descr="k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9318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Medieval-Code-Of-Chivalry-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680075"/>
            <a:ext cx="20574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k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75</TotalTime>
  <Words>1425</Words>
  <Application>Microsoft Office PowerPoint</Application>
  <PresentationFormat>On-screen Show (4:3)</PresentationFormat>
  <Paragraphs>292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Tahoma</vt:lpstr>
      <vt:lpstr>Wingdings</vt:lpstr>
      <vt:lpstr>Textured</vt:lpstr>
      <vt:lpstr>The Middle Ages</vt:lpstr>
      <vt:lpstr>A Quick Review…</vt:lpstr>
      <vt:lpstr>I. The Norman Conquest</vt:lpstr>
      <vt:lpstr>I. The Norman Conquest cont’d</vt:lpstr>
      <vt:lpstr>II. Feudalism</vt:lpstr>
      <vt:lpstr>PowerPoint Presentation</vt:lpstr>
      <vt:lpstr>II. Feudalism cont’d</vt:lpstr>
      <vt:lpstr>II. Feudalism cont’d</vt:lpstr>
      <vt:lpstr>III. Chivalry</vt:lpstr>
      <vt:lpstr>III. Chivalry cont’d</vt:lpstr>
      <vt:lpstr>III. Chivalry cont’d</vt:lpstr>
      <vt:lpstr>III. Chivalry cont’d</vt:lpstr>
      <vt:lpstr>The Most Well-Known Knights</vt:lpstr>
      <vt:lpstr>III. Chivalry cont’d</vt:lpstr>
      <vt:lpstr>III. Chivalry cont’d</vt:lpstr>
      <vt:lpstr>III. Chivalry cont’d</vt:lpstr>
      <vt:lpstr>III. Chivalry cont’d</vt:lpstr>
      <vt:lpstr>The Twelve Chief Rules in Love From The Art of Courtly Love by Andrea Capellanus</vt:lpstr>
      <vt:lpstr>The Twelve Chief Rules in Love From The Art of Courtly Love by Andrea Capellanus</vt:lpstr>
      <vt:lpstr>IV. Medieval Society </vt:lpstr>
      <vt:lpstr>V. Specific Events that Influence English History and Literature</vt:lpstr>
      <vt:lpstr>V. Specific Events that Influence English History and Literature cont’d</vt:lpstr>
      <vt:lpstr>V. Specific Events that Influence English History and Literature cont’d</vt:lpstr>
      <vt:lpstr>V. Specific Events that Influence English History and Literature cont’d</vt:lpstr>
      <vt:lpstr>V. Specific Events that Influence English History and Literature cont’d</vt:lpstr>
      <vt:lpstr>PowerPoint Presentation</vt:lpstr>
      <vt:lpstr>VI. Health</vt:lpstr>
      <vt:lpstr>VI. Health Cont’d</vt:lpstr>
      <vt:lpstr>VI. Health Cont’d</vt:lpstr>
      <vt:lpstr>Literature Connection</vt:lpstr>
      <vt:lpstr>Literature Connection</vt:lpstr>
      <vt:lpstr>Literature Connection</vt:lpstr>
      <vt:lpstr>Literature Connection</vt:lpstr>
      <vt:lpstr>Literature Connection</vt:lpstr>
      <vt:lpstr>Literature Connection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Microsoft Office User</dc:creator>
  <cp:lastModifiedBy>KIM CRAIGS</cp:lastModifiedBy>
  <cp:revision>2</cp:revision>
  <dcterms:created xsi:type="dcterms:W3CDTF">2016-10-05T13:29:01Z</dcterms:created>
  <dcterms:modified xsi:type="dcterms:W3CDTF">2019-02-25T13:28:25Z</dcterms:modified>
</cp:coreProperties>
</file>