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B3C19-E253-4022-9F14-5389ECDE5D3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B013A-524F-476C-B236-215D828E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6225"/>
            <a:ext cx="7772400" cy="2936197"/>
          </a:xfrm>
        </p:spPr>
        <p:txBody>
          <a:bodyPr/>
          <a:lstStyle/>
          <a:p>
            <a:r>
              <a:rPr lang="en-US" sz="7200" dirty="0" smtClean="0">
                <a:solidFill>
                  <a:schemeClr val="tx1"/>
                </a:solidFill>
                <a:latin typeface="Copperplate Gothic Bold"/>
                <a:cs typeface="Copperplate Gothic Bold"/>
              </a:rPr>
              <a:t>Gothic Literature</a:t>
            </a:r>
            <a:br>
              <a:rPr lang="en-US" sz="7200" dirty="0" smtClean="0">
                <a:solidFill>
                  <a:schemeClr val="tx1"/>
                </a:solidFill>
                <a:latin typeface="Copperplate Gothic Bold"/>
                <a:cs typeface="Copperplate Gothic Bold"/>
              </a:rPr>
            </a:br>
            <a:endParaRPr lang="en-US" sz="7200" dirty="0">
              <a:solidFill>
                <a:schemeClr val="tx1"/>
              </a:solidFill>
              <a:latin typeface="Copperplate Gothic Bold"/>
              <a:cs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093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/>
                <a:cs typeface="Copperplate Gothic Bold"/>
              </a:rPr>
              <a:t>What makes it “gothic”?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414" y="1996058"/>
            <a:ext cx="86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Medium"/>
                <a:cs typeface="Avenir Medium"/>
              </a:rPr>
              <a:t>Setting: Where, or what time period, the story takes place.</a:t>
            </a:r>
            <a:endParaRPr lang="en-US" sz="2400" dirty="0">
              <a:latin typeface="Avenir Medium"/>
              <a:cs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8505" y="2489603"/>
            <a:ext cx="6531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Old Castle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Creepy house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Falling apart/abandoned home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Ruins </a:t>
            </a:r>
          </a:p>
        </p:txBody>
      </p:sp>
      <p:pic>
        <p:nvPicPr>
          <p:cNvPr id="6" name="Picture 5" descr="Marchand-Meffre-abandoned-hous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9" y="2865574"/>
            <a:ext cx="3826666" cy="3270747"/>
          </a:xfrm>
          <a:prstGeom prst="rect">
            <a:avLst/>
          </a:prstGeom>
        </p:spPr>
      </p:pic>
      <p:pic>
        <p:nvPicPr>
          <p:cNvPr id="7" name="Picture 6" descr="ds1_13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354" y="4059263"/>
            <a:ext cx="3911260" cy="261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/>
                <a:cs typeface="Copperplate Gothic Bold"/>
              </a:rPr>
              <a:t>Atmosphere/Tone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322" y="2111526"/>
            <a:ext cx="8280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Medium"/>
                <a:cs typeface="Avenir Medium"/>
              </a:rPr>
              <a:t>: the general attitude of a place or piece of writing.</a:t>
            </a:r>
            <a:endParaRPr lang="en-US" sz="2400" dirty="0">
              <a:latin typeface="Avenir Medium"/>
              <a:cs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7480" y="3124613"/>
            <a:ext cx="294652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Dark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Eerie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Threatening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Fearful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Mysterious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Depressing </a:t>
            </a:r>
            <a:endParaRPr lang="en-US" sz="2400" dirty="0">
              <a:latin typeface="Avenir Medium"/>
              <a:cs typeface="Avenir Medium"/>
            </a:endParaRPr>
          </a:p>
        </p:txBody>
      </p:sp>
      <p:pic>
        <p:nvPicPr>
          <p:cNvPr id="6" name="Picture 5" descr="1198260-houseonhil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6" y="2915872"/>
            <a:ext cx="5979985" cy="336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/>
                <a:cs typeface="Copperplate Gothic Bold"/>
              </a:rPr>
              <a:t>Omens or Visions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17499"/>
            <a:ext cx="789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Medium"/>
                <a:cs typeface="Avenir Medium"/>
              </a:rPr>
              <a:t>:a prophecy showing an event happening in the future.</a:t>
            </a:r>
            <a:endParaRPr lang="en-US" sz="2400" dirty="0">
              <a:latin typeface="Avenir Medium"/>
              <a:cs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6275" y="2852790"/>
            <a:ext cx="69585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venir Medium"/>
                <a:cs typeface="Avenir Medium"/>
              </a:rPr>
              <a:t>A</a:t>
            </a:r>
            <a:r>
              <a:rPr lang="en-US" sz="2400" dirty="0" smtClean="0">
                <a:latin typeface="Avenir Medium"/>
                <a:cs typeface="Avenir Medium"/>
              </a:rPr>
              <a:t> black cat crosses your path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666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venir Medium"/>
                <a:cs typeface="Avenir Medium"/>
              </a:rPr>
              <a:t>D</a:t>
            </a:r>
            <a:r>
              <a:rPr lang="en-US" sz="2400" dirty="0" smtClean="0">
                <a:latin typeface="Avenir Medium"/>
                <a:cs typeface="Avenir Medium"/>
              </a:rPr>
              <a:t>éjà vu (feeling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 like you’ve 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 lived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 an event 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 before)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Mirror 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breaks</a:t>
            </a:r>
          </a:p>
        </p:txBody>
      </p:sp>
      <p:pic>
        <p:nvPicPr>
          <p:cNvPr id="8" name="Picture 7" descr="cf3eb3095b20c21e34f8b0ed515a40c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9" y="2852790"/>
            <a:ext cx="2899706" cy="2644048"/>
          </a:xfrm>
          <a:prstGeom prst="rect">
            <a:avLst/>
          </a:prstGeom>
        </p:spPr>
      </p:pic>
      <p:pic>
        <p:nvPicPr>
          <p:cNvPr id="9" name="Picture 8" descr="mirror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0" y="4178015"/>
            <a:ext cx="3757629" cy="249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53" y="67236"/>
            <a:ext cx="8308156" cy="1371600"/>
          </a:xfrm>
        </p:spPr>
        <p:txBody>
          <a:bodyPr/>
          <a:lstStyle/>
          <a:p>
            <a:r>
              <a:rPr lang="en-US" sz="3200" dirty="0" smtClean="0">
                <a:latin typeface="Copperplate Gothic Bold"/>
                <a:cs typeface="Copperplate Gothic Bold"/>
              </a:rPr>
              <a:t>Supernatural/Paranormal</a:t>
            </a:r>
            <a:r>
              <a:rPr lang="en-US" dirty="0" smtClean="0">
                <a:latin typeface="Copperplate Gothic Bold"/>
                <a:cs typeface="Copperplate Gothic Bold"/>
              </a:rPr>
              <a:t> Activities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958" y="1960944"/>
            <a:ext cx="681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Medium"/>
                <a:cs typeface="Avenir Medium"/>
              </a:rPr>
              <a:t>:an event that happens without reason or cause</a:t>
            </a:r>
            <a:endParaRPr lang="en-US" sz="2400" dirty="0">
              <a:latin typeface="Avenir Medium"/>
              <a:cs typeface="Avenir Medium"/>
            </a:endParaRPr>
          </a:p>
        </p:txBody>
      </p:sp>
      <p:pic>
        <p:nvPicPr>
          <p:cNvPr id="5" name="Picture 4" descr="black-and-white_0000769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319" y="3014979"/>
            <a:ext cx="2691283" cy="35883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9167" y="3302449"/>
            <a:ext cx="28356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Ghosts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Objects moving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Lights flickering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venir Medium"/>
                <a:cs typeface="Avenir Medium"/>
              </a:rPr>
              <a:t>Footsteps in an </a:t>
            </a:r>
          </a:p>
          <a:p>
            <a:r>
              <a:rPr lang="en-US" sz="2400" dirty="0">
                <a:latin typeface="Avenir Medium"/>
                <a:cs typeface="Avenir Medium"/>
              </a:rPr>
              <a:t> </a:t>
            </a:r>
            <a:r>
              <a:rPr lang="en-US" sz="2400" dirty="0" smtClean="0">
                <a:latin typeface="Avenir Medium"/>
                <a:cs typeface="Avenir Medium"/>
              </a:rPr>
              <a:t>  empty hallway</a:t>
            </a:r>
            <a:endParaRPr lang="en-US" sz="2400" dirty="0">
              <a:latin typeface="Avenir Medium"/>
              <a:cs typeface="Avenir Medium"/>
            </a:endParaRPr>
          </a:p>
        </p:txBody>
      </p:sp>
      <p:pic>
        <p:nvPicPr>
          <p:cNvPr id="7" name="Picture 6" descr="animated_candle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82" y="3014979"/>
            <a:ext cx="2348519" cy="32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/>
                <a:cs typeface="Copperplate Gothic Bold"/>
              </a:rPr>
              <a:t>Intense Emotion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71" y="2100767"/>
            <a:ext cx="881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venir Medium"/>
                <a:cs typeface="Avenir Medium"/>
              </a:rPr>
              <a:t>:more emotion than necessary. Usually signified by repetition of certain words pertaining to the emotion being conveyed.</a:t>
            </a:r>
            <a:endParaRPr lang="en-US" sz="2400" dirty="0"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740" y="3080678"/>
            <a:ext cx="55320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venir Medium"/>
                <a:cs typeface="Avenir Medium"/>
              </a:rPr>
              <a:t>“You can blast my other passions, but revenge remains-revenge, henceforth dearer than light of food! I may die, but first you, my tyrant and tormentor, shall curse the sun that gazes on your misery.” </a:t>
            </a:r>
            <a:r>
              <a:rPr lang="en-US" sz="1400" dirty="0" smtClean="0">
                <a:latin typeface="Avenir Medium"/>
                <a:cs typeface="Avenir Medium"/>
              </a:rPr>
              <a:t>(</a:t>
            </a:r>
            <a:r>
              <a:rPr lang="en-US" sz="1400" dirty="0" err="1" smtClean="0">
                <a:latin typeface="Avenir Medium"/>
                <a:cs typeface="Avenir Medium"/>
              </a:rPr>
              <a:t>ch</a:t>
            </a:r>
            <a:r>
              <a:rPr lang="en-US" sz="1400" dirty="0" smtClean="0">
                <a:latin typeface="Avenir Medium"/>
                <a:cs typeface="Avenir Medium"/>
              </a:rPr>
              <a:t> 20, Mary Shelley, </a:t>
            </a:r>
            <a:r>
              <a:rPr lang="en-US" sz="1400" i="1" dirty="0" smtClean="0">
                <a:latin typeface="Avenir Medium"/>
                <a:cs typeface="Avenir Medium"/>
              </a:rPr>
              <a:t>Frankenstein</a:t>
            </a:r>
            <a:r>
              <a:rPr lang="en-US" sz="1400" dirty="0" smtClean="0">
                <a:latin typeface="Avenir Medium"/>
                <a:cs typeface="Avenir Medium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f97cf5ad6012ee4574bd72d24ea529b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233" y="3021083"/>
            <a:ext cx="2430380" cy="364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/>
                <a:cs typeface="Copperplate Gothic Bold"/>
              </a:rPr>
              <a:t>Character gone mad</a:t>
            </a:r>
            <a:endParaRPr lang="en-US" dirty="0">
              <a:latin typeface="Copperplate Gothic Bold"/>
              <a:cs typeface="Copperplate Gothic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23" y="2059956"/>
            <a:ext cx="865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Medium"/>
                <a:cs typeface="Avenir Medium"/>
              </a:rPr>
              <a:t>:a character that was once psychologically sound but is now in psychological distress. </a:t>
            </a:r>
            <a:endParaRPr lang="en-US" sz="2400" dirty="0">
              <a:latin typeface="Avenir Medium"/>
              <a:cs typeface="Avenir Medium"/>
            </a:endParaRPr>
          </a:p>
        </p:txBody>
      </p:sp>
      <p:pic>
        <p:nvPicPr>
          <p:cNvPr id="5" name="Picture 4" descr="mad-hatter-makeup-tutori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14" y="3038052"/>
            <a:ext cx="5566859" cy="3572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423" y="3200690"/>
            <a:ext cx="28247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Phosphate Inline"/>
                <a:cs typeface="Phosphate Inline"/>
              </a:rPr>
              <a:t>FUN FACT!</a:t>
            </a:r>
          </a:p>
          <a:p>
            <a:endParaRPr lang="en-US" sz="2000" dirty="0">
              <a:latin typeface="Avenir Medium"/>
              <a:cs typeface="Avenir Medium"/>
            </a:endParaRPr>
          </a:p>
          <a:p>
            <a:pPr algn="ctr"/>
            <a:r>
              <a:rPr lang="en-US" sz="2000" dirty="0" smtClean="0">
                <a:latin typeface="Avenir Medium"/>
                <a:cs typeface="Avenir Medium"/>
              </a:rPr>
              <a:t>Did you know that hatters did actually go mad due to the chemicals that comprised the glue used to make prototypes?</a:t>
            </a:r>
            <a:endParaRPr lang="en-US" sz="20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978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Symbols </a:t>
            </a:r>
            <a:r>
              <a:rPr lang="en-US" dirty="0" smtClean="0">
                <a:latin typeface="Copperplate Gothic Bold" panose="020E0705020206020404" pitchFamily="34" charset="0"/>
              </a:rPr>
              <a:t>of Gloom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625" y="1931437"/>
            <a:ext cx="8525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Medium"/>
              </a:rPr>
              <a:t>assist </a:t>
            </a:r>
            <a:r>
              <a:rPr lang="en-US" sz="2400" dirty="0" smtClean="0">
                <a:latin typeface="Avenir Medium"/>
              </a:rPr>
              <a:t>in setting tone or setting in a story.</a:t>
            </a:r>
            <a:endParaRPr lang="en-US" sz="2400" dirty="0">
              <a:latin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5302" y="2912017"/>
            <a:ext cx="4473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 Medium"/>
              </a:rPr>
              <a:t>Rain at a funeral (sadness)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 Medium"/>
              </a:rPr>
              <a:t>Sunrise after an horrific event </a:t>
            </a:r>
          </a:p>
          <a:p>
            <a:r>
              <a:rPr lang="en-US" sz="2400" dirty="0">
                <a:latin typeface="Avenir Medium"/>
              </a:rPr>
              <a:t> </a:t>
            </a:r>
            <a:r>
              <a:rPr lang="en-US" sz="2400" dirty="0" smtClean="0">
                <a:latin typeface="Avenir Medium"/>
              </a:rPr>
              <a:t>  (renewal/new start)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 Medium"/>
              </a:rPr>
              <a:t>Clinking of chains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 Medium"/>
              </a:rPr>
              <a:t>Wolves howling</a:t>
            </a:r>
            <a:endParaRPr lang="en-US" sz="2400" dirty="0">
              <a:latin typeface="Avenir 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6" y="3096156"/>
            <a:ext cx="2559056" cy="25590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43" y="4375053"/>
            <a:ext cx="3490545" cy="2374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5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Magical Realism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5500" y="2387600"/>
            <a:ext cx="7404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buFont typeface="Arial"/>
              <a:buChar char="•"/>
              <a:defRPr/>
            </a:pPr>
            <a:r>
              <a:rPr lang="en-US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venir Medium"/>
              </a:rPr>
              <a:t>the blend of reality and fantasy so that the distinction between the two is erased</a:t>
            </a:r>
          </a:p>
          <a:p>
            <a:pPr algn="ctr" fontAlgn="auto">
              <a:buFont typeface="Arial"/>
              <a:buChar char="•"/>
              <a:defRPr/>
            </a:pPr>
            <a:endParaRPr lang="en-US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venir Medium"/>
            </a:endParaRPr>
          </a:p>
          <a:p>
            <a:pPr algn="ctr" fontAlgn="auto">
              <a:buFont typeface="Arial"/>
              <a:buChar char="•"/>
              <a:defRPr/>
            </a:pPr>
            <a:r>
              <a:rPr lang="en-US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Medium"/>
              </a:rPr>
              <a:t>Transformation of the common and everyday into the awesome and unreal</a:t>
            </a:r>
          </a:p>
          <a:p>
            <a:pPr algn="ctr" fontAlgn="auto">
              <a:buFont typeface="Arial"/>
              <a:buChar char="•"/>
              <a:defRPr/>
            </a:pPr>
            <a:endParaRPr lang="en-US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venir Medium"/>
            </a:endParaRPr>
          </a:p>
          <a:p>
            <a:pPr algn="ctr" fontAlgn="auto">
              <a:buFont typeface="Arial"/>
              <a:buChar char="•"/>
              <a:defRPr/>
            </a:pPr>
            <a:r>
              <a:rPr lang="en-US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Medium"/>
              </a:rPr>
              <a:t>Elements of dreams, fairy tales, or mythology combined with the everyday</a:t>
            </a:r>
          </a:p>
        </p:txBody>
      </p:sp>
    </p:spTree>
    <p:extLst>
      <p:ext uri="{BB962C8B-B14F-4D97-AF65-F5344CB8AC3E}">
        <p14:creationId xmlns:p14="http://schemas.microsoft.com/office/powerpoint/2010/main" val="327393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3924</TotalTime>
  <Words>302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Medium</vt:lpstr>
      <vt:lpstr>Calibri</vt:lpstr>
      <vt:lpstr>Calisto MT</vt:lpstr>
      <vt:lpstr>Copperplate Gothic Bold</vt:lpstr>
      <vt:lpstr>Phosphate Inline</vt:lpstr>
      <vt:lpstr>Wingdings</vt:lpstr>
      <vt:lpstr>Folio</vt:lpstr>
      <vt:lpstr>Gothic Literature </vt:lpstr>
      <vt:lpstr>What makes it “gothic”?</vt:lpstr>
      <vt:lpstr>Atmosphere/Tone</vt:lpstr>
      <vt:lpstr>Omens or Visions</vt:lpstr>
      <vt:lpstr>Supernatural/Paranormal Activities</vt:lpstr>
      <vt:lpstr>Intense Emotion</vt:lpstr>
      <vt:lpstr>Character gone mad</vt:lpstr>
      <vt:lpstr>Symbols of Gloom</vt:lpstr>
      <vt:lpstr>Magical Realism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Gothic Literature</dc:title>
  <dc:creator>Rosalie Connelly</dc:creator>
  <cp:lastModifiedBy>Kimberly Craigs</cp:lastModifiedBy>
  <cp:revision>30</cp:revision>
  <cp:lastPrinted>2015-10-27T15:00:39Z</cp:lastPrinted>
  <dcterms:created xsi:type="dcterms:W3CDTF">2015-10-19T22:26:22Z</dcterms:created>
  <dcterms:modified xsi:type="dcterms:W3CDTF">2019-08-19T18:34:46Z</dcterms:modified>
</cp:coreProperties>
</file>